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2"/>
  </p:sldMasterIdLst>
  <p:notesMasterIdLst>
    <p:notesMasterId r:id="rId6"/>
  </p:notesMasterIdLst>
  <p:sldIdLst>
    <p:sldId id="257" r:id="rId3"/>
    <p:sldId id="256" r:id="rId4"/>
    <p:sldId id="258" r:id="rId5"/>
  </p:sldIdLst>
  <p:sldSz cx="9144000" cy="6858000" type="screen4x3"/>
  <p:notesSz cx="6881813"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981" autoAdjust="0"/>
    <p:restoredTop sz="94660"/>
  </p:normalViewPr>
  <p:slideViewPr>
    <p:cSldViewPr>
      <p:cViewPr varScale="1">
        <p:scale>
          <a:sx n="112" d="100"/>
          <a:sy n="112" d="100"/>
        </p:scale>
        <p:origin x="828" y="90"/>
      </p:cViewPr>
      <p:guideLst>
        <p:guide orient="horz" pos="2160"/>
        <p:guide pos="2880"/>
      </p:guideLst>
    </p:cSldViewPr>
  </p:slideViewPr>
  <p:notesTextViewPr>
    <p:cViewPr>
      <p:scale>
        <a:sx n="3" d="2"/>
        <a:sy n="3" d="2"/>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presProps" Target="presProps.xml"/><Relationship Id="rId2" Type="http://schemas.openxmlformats.org/officeDocument/2006/relationships/slideMaster" Target="slideMasters/slideMaster1.xml"/><Relationship Id="rId1" Type="http://schemas.openxmlformats.org/officeDocument/2006/relationships/customXml" Target="../customXml/item1.xml"/><Relationship Id="rId6" Type="http://schemas.openxmlformats.org/officeDocument/2006/relationships/notesMaster" Target="notesMasters/notesMaster1.xml"/><Relationship Id="rId5" Type="http://schemas.openxmlformats.org/officeDocument/2006/relationships/slide" Target="slides/slide3.xml"/><Relationship Id="rId10"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82119" cy="464820"/>
          </a:xfrm>
          <a:prstGeom prst="rect">
            <a:avLst/>
          </a:prstGeom>
        </p:spPr>
        <p:txBody>
          <a:bodyPr vert="horz" lIns="92429" tIns="46215" rIns="92429" bIns="46215" rtlCol="0"/>
          <a:lstStyle>
            <a:lvl1pPr algn="l">
              <a:defRPr sz="1100"/>
            </a:lvl1pPr>
          </a:lstStyle>
          <a:p>
            <a:endParaRPr lang="en-US"/>
          </a:p>
        </p:txBody>
      </p:sp>
      <p:sp>
        <p:nvSpPr>
          <p:cNvPr id="3" name="Date Placeholder 2"/>
          <p:cNvSpPr>
            <a:spLocks noGrp="1"/>
          </p:cNvSpPr>
          <p:nvPr>
            <p:ph type="dt" idx="1"/>
          </p:nvPr>
        </p:nvSpPr>
        <p:spPr>
          <a:xfrm>
            <a:off x="3898101" y="0"/>
            <a:ext cx="2982119" cy="464820"/>
          </a:xfrm>
          <a:prstGeom prst="rect">
            <a:avLst/>
          </a:prstGeom>
        </p:spPr>
        <p:txBody>
          <a:bodyPr vert="horz" lIns="92429" tIns="46215" rIns="92429" bIns="46215" rtlCol="0"/>
          <a:lstStyle>
            <a:lvl1pPr algn="r">
              <a:defRPr sz="1100"/>
            </a:lvl1pPr>
          </a:lstStyle>
          <a:p>
            <a:fld id="{CDBCE882-C724-4D6E-A96E-3C69999A0D42}" type="datetimeFigureOut">
              <a:rPr lang="en-US" smtClean="0"/>
              <a:t>8/19/2015</a:t>
            </a:fld>
            <a:endParaRPr lang="en-US"/>
          </a:p>
        </p:txBody>
      </p:sp>
      <p:sp>
        <p:nvSpPr>
          <p:cNvPr id="4" name="Slide Image Placeholder 3"/>
          <p:cNvSpPr>
            <a:spLocks noGrp="1" noRot="1" noChangeAspect="1"/>
          </p:cNvSpPr>
          <p:nvPr>
            <p:ph type="sldImg" idx="2"/>
          </p:nvPr>
        </p:nvSpPr>
        <p:spPr>
          <a:xfrm>
            <a:off x="1117600" y="696913"/>
            <a:ext cx="4646613" cy="3486150"/>
          </a:xfrm>
          <a:prstGeom prst="rect">
            <a:avLst/>
          </a:prstGeom>
          <a:noFill/>
          <a:ln w="12700">
            <a:solidFill>
              <a:prstClr val="black"/>
            </a:solidFill>
          </a:ln>
        </p:spPr>
        <p:txBody>
          <a:bodyPr vert="horz" lIns="92429" tIns="46215" rIns="92429" bIns="46215" rtlCol="0" anchor="ctr"/>
          <a:lstStyle/>
          <a:p>
            <a:endParaRPr lang="en-US"/>
          </a:p>
        </p:txBody>
      </p:sp>
      <p:sp>
        <p:nvSpPr>
          <p:cNvPr id="5" name="Notes Placeholder 4"/>
          <p:cNvSpPr>
            <a:spLocks noGrp="1"/>
          </p:cNvSpPr>
          <p:nvPr>
            <p:ph type="body" sz="quarter" idx="3"/>
          </p:nvPr>
        </p:nvSpPr>
        <p:spPr>
          <a:xfrm>
            <a:off x="688182" y="4415790"/>
            <a:ext cx="5505450" cy="4183380"/>
          </a:xfrm>
          <a:prstGeom prst="rect">
            <a:avLst/>
          </a:prstGeom>
        </p:spPr>
        <p:txBody>
          <a:bodyPr vert="horz" lIns="92429" tIns="46215" rIns="92429" bIns="46215"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2982119" cy="464820"/>
          </a:xfrm>
          <a:prstGeom prst="rect">
            <a:avLst/>
          </a:prstGeom>
        </p:spPr>
        <p:txBody>
          <a:bodyPr vert="horz" lIns="92429" tIns="46215" rIns="92429" bIns="46215" rtlCol="0" anchor="b"/>
          <a:lstStyle>
            <a:lvl1pPr algn="l">
              <a:defRPr sz="1100"/>
            </a:lvl1pPr>
          </a:lstStyle>
          <a:p>
            <a:endParaRPr lang="en-US"/>
          </a:p>
        </p:txBody>
      </p:sp>
      <p:sp>
        <p:nvSpPr>
          <p:cNvPr id="7" name="Slide Number Placeholder 6"/>
          <p:cNvSpPr>
            <a:spLocks noGrp="1"/>
          </p:cNvSpPr>
          <p:nvPr>
            <p:ph type="sldNum" sz="quarter" idx="5"/>
          </p:nvPr>
        </p:nvSpPr>
        <p:spPr>
          <a:xfrm>
            <a:off x="3898101" y="8829967"/>
            <a:ext cx="2982119" cy="464820"/>
          </a:xfrm>
          <a:prstGeom prst="rect">
            <a:avLst/>
          </a:prstGeom>
        </p:spPr>
        <p:txBody>
          <a:bodyPr vert="horz" lIns="92429" tIns="46215" rIns="92429" bIns="46215" rtlCol="0" anchor="b"/>
          <a:lstStyle>
            <a:lvl1pPr algn="r">
              <a:defRPr sz="1100"/>
            </a:lvl1pPr>
          </a:lstStyle>
          <a:p>
            <a:fld id="{545A3265-CA64-4367-A98C-083EB75B133D}" type="slidenum">
              <a:rPr lang="en-US" smtClean="0"/>
              <a:t>‹#›</a:t>
            </a:fld>
            <a:endParaRPr lang="en-US"/>
          </a:p>
        </p:txBody>
      </p:sp>
    </p:spTree>
    <p:extLst>
      <p:ext uri="{BB962C8B-B14F-4D97-AF65-F5344CB8AC3E}">
        <p14:creationId xmlns:p14="http://schemas.microsoft.com/office/powerpoint/2010/main" val="328163242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numCol="2" spcCol="184859">
            <a:normAutofit fontScale="32500" lnSpcReduction="20000"/>
          </a:bodyPr>
          <a:lstStyle/>
          <a:p>
            <a:r>
              <a:rPr lang="en-US" sz="1400" b="1" dirty="0"/>
              <a:t>Stacked blocks with text</a:t>
            </a:r>
            <a:endParaRPr lang="en-US" sz="1400" dirty="0"/>
          </a:p>
          <a:p>
            <a:r>
              <a:rPr lang="en-US" sz="1400" dirty="0"/>
              <a:t>(Intermediate) </a:t>
            </a:r>
          </a:p>
          <a:p>
            <a:r>
              <a:rPr lang="en-US" dirty="0"/>
              <a:t> </a:t>
            </a:r>
          </a:p>
          <a:p>
            <a:endParaRPr lang="en-US" dirty="0"/>
          </a:p>
          <a:p>
            <a:r>
              <a:rPr lang="en-US" dirty="0"/>
              <a:t>To reproduce the shape effects on this slide, do the following:</a:t>
            </a:r>
          </a:p>
          <a:p>
            <a:pPr marL="231073" indent="-231073" defTabSz="924292">
              <a:buFont typeface="+mj-lt"/>
              <a:buAutoNum type="arabicPeriod"/>
              <a:defRPr/>
            </a:pPr>
            <a:r>
              <a:rPr lang="en-US" dirty="0"/>
              <a:t>On the </a:t>
            </a:r>
            <a:r>
              <a:rPr lang="en-US" b="1" dirty="0"/>
              <a:t>Home</a:t>
            </a:r>
            <a:r>
              <a:rPr lang="en-US" dirty="0"/>
              <a:t> tab, in the </a:t>
            </a:r>
            <a:r>
              <a:rPr lang="en-US" b="1" dirty="0"/>
              <a:t>Slides</a:t>
            </a:r>
            <a:r>
              <a:rPr lang="en-US" dirty="0"/>
              <a:t> group, click </a:t>
            </a:r>
            <a:r>
              <a:rPr lang="en-US" b="1" dirty="0"/>
              <a:t>Layout</a:t>
            </a:r>
            <a:r>
              <a:rPr lang="en-US" dirty="0"/>
              <a:t>, and then click </a:t>
            </a:r>
            <a:r>
              <a:rPr lang="en-US" b="1" dirty="0"/>
              <a:t>Blank</a:t>
            </a:r>
            <a:r>
              <a:rPr lang="en-US" dirty="0"/>
              <a:t>.</a:t>
            </a:r>
          </a:p>
          <a:p>
            <a:pPr marL="231073" indent="-231073" defTabSz="924292">
              <a:buFont typeface="+mj-lt"/>
              <a:buAutoNum type="arabicPeriod"/>
              <a:defRPr/>
            </a:pPr>
            <a:r>
              <a:rPr lang="en-US" dirty="0"/>
              <a:t>On the </a:t>
            </a:r>
            <a:r>
              <a:rPr lang="en-US" b="1" dirty="0"/>
              <a:t>Home</a:t>
            </a:r>
            <a:r>
              <a:rPr lang="en-US" dirty="0"/>
              <a:t> tab, in the </a:t>
            </a:r>
            <a:r>
              <a:rPr lang="en-US" b="1" dirty="0"/>
              <a:t>Drawing</a:t>
            </a:r>
            <a:r>
              <a:rPr lang="en-US" dirty="0"/>
              <a:t> group, click </a:t>
            </a:r>
            <a:r>
              <a:rPr lang="en-US" b="1" dirty="0"/>
              <a:t>Shapes</a:t>
            </a:r>
            <a:r>
              <a:rPr lang="en-US" dirty="0"/>
              <a:t>, and then under </a:t>
            </a:r>
            <a:r>
              <a:rPr lang="en-US" b="1" dirty="0"/>
              <a:t>Rectangles</a:t>
            </a:r>
            <a:r>
              <a:rPr lang="en-US" dirty="0"/>
              <a:t> click </a:t>
            </a:r>
            <a:r>
              <a:rPr lang="en-US" b="1" dirty="0"/>
              <a:t>Rectangle</a:t>
            </a:r>
            <a:r>
              <a:rPr lang="en-US" dirty="0"/>
              <a:t> (first option from the left). On the slide, drag to draw a rectangle. </a:t>
            </a:r>
          </a:p>
          <a:p>
            <a:pPr marL="231073" indent="-231073">
              <a:buFont typeface="+mj-lt"/>
              <a:buAutoNum type="arabicPeriod"/>
            </a:pPr>
            <a:r>
              <a:rPr lang="en-US" dirty="0"/>
              <a:t>Under </a:t>
            </a:r>
            <a:r>
              <a:rPr lang="en-US" b="1" dirty="0"/>
              <a:t>Drawing Tools</a:t>
            </a:r>
            <a:r>
              <a:rPr lang="en-US" dirty="0"/>
              <a:t>, on the </a:t>
            </a:r>
            <a:r>
              <a:rPr lang="en-US" b="1" dirty="0"/>
              <a:t>Format</a:t>
            </a:r>
            <a:r>
              <a:rPr lang="en-US" dirty="0"/>
              <a:t> tab, in the </a:t>
            </a:r>
            <a:r>
              <a:rPr lang="en-US" b="1" dirty="0"/>
              <a:t>Size</a:t>
            </a:r>
            <a:r>
              <a:rPr lang="en-US" dirty="0"/>
              <a:t> group, click the </a:t>
            </a:r>
            <a:r>
              <a:rPr lang="en-US" b="1" dirty="0"/>
              <a:t>Size and Position </a:t>
            </a:r>
            <a:r>
              <a:rPr lang="en-US" dirty="0"/>
              <a:t>dialog box launcher. In the </a:t>
            </a:r>
            <a:r>
              <a:rPr lang="en-US" b="1" dirty="0"/>
              <a:t>Format Shape </a:t>
            </a:r>
            <a:r>
              <a:rPr lang="en-US" dirty="0"/>
              <a:t>dialog box, click </a:t>
            </a:r>
            <a:r>
              <a:rPr lang="en-US" b="1" dirty="0"/>
              <a:t>Size</a:t>
            </a:r>
            <a:r>
              <a:rPr lang="en-US" dirty="0"/>
              <a:t> in the left pane. In the </a:t>
            </a:r>
            <a:r>
              <a:rPr lang="en-US" b="1" dirty="0"/>
              <a:t>Size </a:t>
            </a:r>
            <a:r>
              <a:rPr lang="en-US" dirty="0"/>
              <a:t>pane, do the following:</a:t>
            </a:r>
          </a:p>
          <a:p>
            <a:pPr marL="693218" lvl="1" indent="-231073" defTabSz="924292">
              <a:buFont typeface="Arial" pitchFamily="34" charset="0"/>
              <a:buChar char="•"/>
              <a:defRPr/>
            </a:pPr>
            <a:r>
              <a:rPr lang="en-US" dirty="0"/>
              <a:t>Under </a:t>
            </a:r>
            <a:r>
              <a:rPr lang="en-US" b="1" dirty="0"/>
              <a:t>Size and rotate</a:t>
            </a:r>
            <a:r>
              <a:rPr lang="en-US" dirty="0"/>
              <a:t>, in the </a:t>
            </a:r>
            <a:r>
              <a:rPr lang="en-US" b="1" dirty="0"/>
              <a:t>Height </a:t>
            </a:r>
            <a:r>
              <a:rPr lang="en-US" dirty="0"/>
              <a:t>box, enter </a:t>
            </a:r>
            <a:r>
              <a:rPr lang="en-US" b="1" dirty="0"/>
              <a:t>1.75”</a:t>
            </a:r>
            <a:r>
              <a:rPr lang="en-US" dirty="0"/>
              <a:t>.</a:t>
            </a:r>
          </a:p>
          <a:p>
            <a:pPr marL="693218" lvl="1" indent="-231073" defTabSz="924292">
              <a:buFont typeface="Arial" pitchFamily="34" charset="0"/>
              <a:buChar char="•"/>
              <a:defRPr/>
            </a:pPr>
            <a:r>
              <a:rPr lang="en-US" dirty="0"/>
              <a:t>In the </a:t>
            </a:r>
            <a:r>
              <a:rPr lang="en-US" b="1" dirty="0"/>
              <a:t>Width </a:t>
            </a:r>
            <a:r>
              <a:rPr lang="en-US" dirty="0"/>
              <a:t>box, enter </a:t>
            </a:r>
            <a:r>
              <a:rPr lang="en-US" b="1" dirty="0"/>
              <a:t>1.75”</a:t>
            </a:r>
            <a:r>
              <a:rPr lang="en-US" dirty="0"/>
              <a:t>.</a:t>
            </a:r>
          </a:p>
          <a:p>
            <a:pPr marL="231073" indent="-231073">
              <a:buFont typeface="+mj-lt"/>
              <a:buAutoNum type="arabicPeriod"/>
            </a:pPr>
            <a:r>
              <a:rPr lang="en-US" dirty="0"/>
              <a:t>Also in the </a:t>
            </a:r>
            <a:r>
              <a:rPr lang="en-US" b="1" dirty="0"/>
              <a:t>Format Shape </a:t>
            </a:r>
            <a:r>
              <a:rPr lang="en-US" dirty="0"/>
              <a:t>dialog box, click </a:t>
            </a:r>
            <a:r>
              <a:rPr lang="en-US" b="1" dirty="0"/>
              <a:t>Position</a:t>
            </a:r>
            <a:r>
              <a:rPr lang="en-US" dirty="0"/>
              <a:t> in the left pane. in the </a:t>
            </a:r>
            <a:r>
              <a:rPr lang="en-US" b="1" dirty="0"/>
              <a:t>Position </a:t>
            </a:r>
            <a:r>
              <a:rPr lang="en-US" dirty="0"/>
              <a:t>pane, do the following:</a:t>
            </a:r>
          </a:p>
          <a:p>
            <a:pPr marL="693218" lvl="1" indent="-231073">
              <a:buFont typeface="Arial" pitchFamily="34" charset="0"/>
              <a:buChar char="•"/>
            </a:pPr>
            <a:r>
              <a:rPr lang="en-US" dirty="0"/>
              <a:t>In the </a:t>
            </a:r>
            <a:r>
              <a:rPr lang="en-US" b="1" dirty="0"/>
              <a:t>Horizontal</a:t>
            </a:r>
            <a:r>
              <a:rPr lang="en-US" dirty="0"/>
              <a:t> box, enter </a:t>
            </a:r>
            <a:r>
              <a:rPr lang="en-US" b="1" dirty="0"/>
              <a:t>1.76”</a:t>
            </a:r>
            <a:r>
              <a:rPr lang="en-US" dirty="0"/>
              <a:t>. In the </a:t>
            </a:r>
            <a:r>
              <a:rPr lang="en-US" b="1" dirty="0"/>
              <a:t>From</a:t>
            </a:r>
            <a:r>
              <a:rPr lang="en-US" dirty="0"/>
              <a:t> box, click </a:t>
            </a:r>
            <a:r>
              <a:rPr lang="en-US" b="1" dirty="0"/>
              <a:t>Top Left Corner</a:t>
            </a:r>
            <a:r>
              <a:rPr lang="en-US" dirty="0"/>
              <a:t>.</a:t>
            </a:r>
          </a:p>
          <a:p>
            <a:pPr marL="693218" lvl="1" indent="-231073" defTabSz="924292">
              <a:buFont typeface="Arial" pitchFamily="34" charset="0"/>
              <a:buChar char="•"/>
              <a:defRPr/>
            </a:pPr>
            <a:r>
              <a:rPr lang="en-US" dirty="0"/>
              <a:t>In the </a:t>
            </a:r>
            <a:r>
              <a:rPr lang="en-US" b="1" dirty="0"/>
              <a:t>Vertical</a:t>
            </a:r>
            <a:r>
              <a:rPr lang="en-US" dirty="0"/>
              <a:t> box, enter </a:t>
            </a:r>
            <a:r>
              <a:rPr lang="en-US" b="1" dirty="0"/>
              <a:t>3.17”</a:t>
            </a:r>
            <a:r>
              <a:rPr lang="en-US" dirty="0"/>
              <a:t>. In the </a:t>
            </a:r>
            <a:r>
              <a:rPr lang="en-US" b="1" dirty="0"/>
              <a:t>From</a:t>
            </a:r>
            <a:r>
              <a:rPr lang="en-US" dirty="0"/>
              <a:t> box, click </a:t>
            </a:r>
            <a:r>
              <a:rPr lang="en-US" b="1" dirty="0"/>
              <a:t>Top Left Corner</a:t>
            </a:r>
            <a:r>
              <a:rPr lang="en-US" dirty="0"/>
              <a:t>.</a:t>
            </a:r>
          </a:p>
          <a:p>
            <a:pPr marL="231073" indent="-231073">
              <a:buFont typeface="+mj-lt"/>
              <a:buAutoNum type="arabicPeriod"/>
            </a:pPr>
            <a:r>
              <a:rPr lang="en-US" dirty="0"/>
              <a:t>Also in the </a:t>
            </a:r>
            <a:r>
              <a:rPr lang="en-US" b="1" dirty="0"/>
              <a:t>Format Shape </a:t>
            </a:r>
            <a:r>
              <a:rPr lang="en-US" dirty="0"/>
              <a:t>dialog box, click </a:t>
            </a:r>
            <a:r>
              <a:rPr lang="en-US" b="1" dirty="0"/>
              <a:t>Fill</a:t>
            </a:r>
            <a:r>
              <a:rPr lang="en-US" dirty="0"/>
              <a:t> in the left pane. In the </a:t>
            </a:r>
            <a:r>
              <a:rPr lang="en-US" b="1" dirty="0"/>
              <a:t>Fill</a:t>
            </a:r>
            <a:r>
              <a:rPr lang="en-US" dirty="0"/>
              <a:t> pane, select </a:t>
            </a:r>
            <a:r>
              <a:rPr lang="en-US" b="1" dirty="0"/>
              <a:t>Solid fill</a:t>
            </a:r>
            <a:r>
              <a:rPr lang="en-US" dirty="0"/>
              <a:t>, click the button next to </a:t>
            </a:r>
            <a:r>
              <a:rPr lang="en-US" b="1" dirty="0"/>
              <a:t>Colors</a:t>
            </a:r>
            <a:r>
              <a:rPr lang="en-US" dirty="0"/>
              <a:t>, and then click </a:t>
            </a:r>
            <a:r>
              <a:rPr lang="en-US" b="1" dirty="0"/>
              <a:t>More Colors</a:t>
            </a:r>
            <a:r>
              <a:rPr lang="en-US" dirty="0"/>
              <a:t>. In the </a:t>
            </a:r>
            <a:r>
              <a:rPr lang="en-US" b="1" dirty="0"/>
              <a:t>Colors</a:t>
            </a:r>
            <a:r>
              <a:rPr lang="en-US" dirty="0"/>
              <a:t> dialog box, on the </a:t>
            </a:r>
            <a:r>
              <a:rPr lang="en-US" b="1" dirty="0"/>
              <a:t>Custom</a:t>
            </a:r>
            <a:r>
              <a:rPr lang="en-US" dirty="0"/>
              <a:t> tab, enter values for Red: </a:t>
            </a:r>
            <a:r>
              <a:rPr lang="en-US" b="1" dirty="0"/>
              <a:t>223</a:t>
            </a:r>
            <a:r>
              <a:rPr lang="en-US" dirty="0"/>
              <a:t>, Green: </a:t>
            </a:r>
            <a:r>
              <a:rPr lang="en-US" b="1" dirty="0"/>
              <a:t>96</a:t>
            </a:r>
            <a:r>
              <a:rPr lang="en-US" dirty="0"/>
              <a:t>, Blue: </a:t>
            </a:r>
            <a:r>
              <a:rPr lang="en-US" b="1" dirty="0"/>
              <a:t>93</a:t>
            </a:r>
            <a:r>
              <a:rPr lang="en-US" dirty="0"/>
              <a:t>.</a:t>
            </a:r>
          </a:p>
          <a:p>
            <a:pPr marL="231073" indent="-231073">
              <a:buFont typeface="+mj-lt"/>
              <a:buAutoNum type="arabicPeriod"/>
            </a:pPr>
            <a:r>
              <a:rPr lang="en-US" dirty="0"/>
              <a:t>Also in the </a:t>
            </a:r>
            <a:r>
              <a:rPr lang="en-US" b="1" dirty="0"/>
              <a:t>Format Shape </a:t>
            </a:r>
            <a:r>
              <a:rPr lang="en-US" dirty="0"/>
              <a:t>dialog box, click </a:t>
            </a:r>
            <a:r>
              <a:rPr lang="en-US" b="1" dirty="0"/>
              <a:t>Line Color </a:t>
            </a:r>
            <a:r>
              <a:rPr lang="en-US" dirty="0"/>
              <a:t>in the left pane, and then select </a:t>
            </a:r>
            <a:r>
              <a:rPr lang="en-US" b="1" dirty="0"/>
              <a:t>No line</a:t>
            </a:r>
            <a:r>
              <a:rPr lang="en-US" dirty="0"/>
              <a:t>. </a:t>
            </a:r>
          </a:p>
          <a:p>
            <a:pPr marL="231073" indent="-231073">
              <a:buFont typeface="+mj-lt"/>
              <a:buAutoNum type="arabicPeriod"/>
            </a:pPr>
            <a:r>
              <a:rPr lang="en-US" dirty="0"/>
              <a:t>Also in the </a:t>
            </a:r>
            <a:r>
              <a:rPr lang="en-US" b="1" dirty="0"/>
              <a:t>Format Shape </a:t>
            </a:r>
            <a:r>
              <a:rPr lang="en-US" dirty="0"/>
              <a:t>dialog box, click </a:t>
            </a:r>
            <a:r>
              <a:rPr lang="en-US" b="1" dirty="0"/>
              <a:t>Shadow</a:t>
            </a:r>
            <a:r>
              <a:rPr lang="en-US" dirty="0"/>
              <a:t> in the left pane, and then do the following in the </a:t>
            </a:r>
            <a:r>
              <a:rPr lang="en-US" b="1" dirty="0"/>
              <a:t>Shadow</a:t>
            </a:r>
            <a:r>
              <a:rPr lang="en-US" dirty="0"/>
              <a:t> pane:</a:t>
            </a:r>
          </a:p>
          <a:p>
            <a:pPr marL="693218" lvl="1" indent="-231073">
              <a:buFont typeface="Arial" pitchFamily="34" charset="0"/>
              <a:buChar char="•"/>
            </a:pPr>
            <a:r>
              <a:rPr lang="en-US" dirty="0"/>
              <a:t>Click the button next to </a:t>
            </a:r>
            <a:r>
              <a:rPr lang="en-US" b="1" dirty="0"/>
              <a:t>Presets</a:t>
            </a:r>
            <a:r>
              <a:rPr lang="en-US" dirty="0"/>
              <a:t>, and then under </a:t>
            </a:r>
            <a:r>
              <a:rPr lang="en-US" b="1" dirty="0"/>
              <a:t>Outer</a:t>
            </a:r>
            <a:r>
              <a:rPr lang="en-US" dirty="0"/>
              <a:t> click </a:t>
            </a:r>
            <a:r>
              <a:rPr lang="en-US" b="1" dirty="0"/>
              <a:t>Offset Diagonal Bottom Left </a:t>
            </a:r>
            <a:r>
              <a:rPr lang="en-US" dirty="0"/>
              <a:t>(first row, third option from the left). </a:t>
            </a:r>
          </a:p>
          <a:p>
            <a:pPr marL="693218" lvl="1" indent="-231073">
              <a:buFont typeface="Arial" pitchFamily="34" charset="0"/>
              <a:buChar char="•"/>
            </a:pPr>
            <a:r>
              <a:rPr lang="en-US" dirty="0"/>
              <a:t>In the </a:t>
            </a:r>
            <a:r>
              <a:rPr lang="en-US" b="1" dirty="0"/>
              <a:t>Transparency</a:t>
            </a:r>
            <a:r>
              <a:rPr lang="en-US" dirty="0"/>
              <a:t> box, enter </a:t>
            </a:r>
            <a:r>
              <a:rPr lang="en-US" b="1" dirty="0"/>
              <a:t>70%</a:t>
            </a:r>
            <a:r>
              <a:rPr lang="en-US" dirty="0"/>
              <a:t>.</a:t>
            </a:r>
          </a:p>
          <a:p>
            <a:pPr marL="693218" lvl="1" indent="-231073">
              <a:buFont typeface="Arial" pitchFamily="34" charset="0"/>
              <a:buChar char="•"/>
            </a:pPr>
            <a:r>
              <a:rPr lang="en-US" dirty="0"/>
              <a:t>In the </a:t>
            </a:r>
            <a:r>
              <a:rPr lang="en-US" b="1" dirty="0"/>
              <a:t>Size</a:t>
            </a:r>
            <a:r>
              <a:rPr lang="en-US" dirty="0"/>
              <a:t> box, enter </a:t>
            </a:r>
            <a:r>
              <a:rPr lang="en-US" b="1" dirty="0"/>
              <a:t>110%</a:t>
            </a:r>
            <a:r>
              <a:rPr lang="en-US" dirty="0"/>
              <a:t>.</a:t>
            </a:r>
          </a:p>
          <a:p>
            <a:pPr marL="693218" lvl="1" indent="-231073">
              <a:buFont typeface="Arial" pitchFamily="34" charset="0"/>
              <a:buChar char="•"/>
            </a:pPr>
            <a:r>
              <a:rPr lang="en-US" dirty="0"/>
              <a:t>In the </a:t>
            </a:r>
            <a:r>
              <a:rPr lang="en-US" b="1" dirty="0"/>
              <a:t>Blur</a:t>
            </a:r>
            <a:r>
              <a:rPr lang="en-US" dirty="0"/>
              <a:t> box, enter </a:t>
            </a:r>
            <a:r>
              <a:rPr lang="en-US" b="1" dirty="0"/>
              <a:t>28 pt</a:t>
            </a:r>
            <a:r>
              <a:rPr lang="en-US" dirty="0"/>
              <a:t>. </a:t>
            </a:r>
          </a:p>
          <a:p>
            <a:pPr marL="693218" lvl="1" indent="-231073">
              <a:buFont typeface="Arial" pitchFamily="34" charset="0"/>
              <a:buChar char="•"/>
            </a:pPr>
            <a:r>
              <a:rPr lang="en-US" dirty="0"/>
              <a:t>In the </a:t>
            </a:r>
            <a:r>
              <a:rPr lang="en-US" b="1" dirty="0"/>
              <a:t>Angle</a:t>
            </a:r>
            <a:r>
              <a:rPr lang="en-US" dirty="0"/>
              <a:t> box, enter </a:t>
            </a:r>
            <a:r>
              <a:rPr lang="en-US" b="1" dirty="0"/>
              <a:t>190°</a:t>
            </a:r>
            <a:r>
              <a:rPr lang="en-US" dirty="0"/>
              <a:t>.</a:t>
            </a:r>
          </a:p>
          <a:p>
            <a:pPr marL="693218" lvl="1" indent="-231073">
              <a:buFont typeface="Arial" pitchFamily="34" charset="0"/>
              <a:buChar char="•"/>
            </a:pPr>
            <a:r>
              <a:rPr lang="en-US" dirty="0"/>
              <a:t>In the </a:t>
            </a:r>
            <a:r>
              <a:rPr lang="en-US" b="1" dirty="0"/>
              <a:t>Distance</a:t>
            </a:r>
            <a:r>
              <a:rPr lang="en-US" dirty="0"/>
              <a:t> box, enter </a:t>
            </a:r>
            <a:r>
              <a:rPr lang="en-US" b="1" dirty="0"/>
              <a:t>20 pt</a:t>
            </a:r>
            <a:r>
              <a:rPr lang="en-US" dirty="0"/>
              <a:t>. </a:t>
            </a:r>
          </a:p>
          <a:p>
            <a:pPr marL="231073" indent="-231073">
              <a:buFont typeface="+mj-lt"/>
              <a:buAutoNum type="arabicPeriod"/>
            </a:pPr>
            <a:r>
              <a:rPr lang="en-US" dirty="0"/>
              <a:t>Also in the </a:t>
            </a:r>
            <a:r>
              <a:rPr lang="en-US" b="1" dirty="0"/>
              <a:t>Format Shape </a:t>
            </a:r>
            <a:r>
              <a:rPr lang="en-US" dirty="0"/>
              <a:t>dialog box, click </a:t>
            </a:r>
            <a:r>
              <a:rPr lang="en-US" b="1" dirty="0"/>
              <a:t>3-D Format </a:t>
            </a:r>
            <a:r>
              <a:rPr lang="en-US" dirty="0"/>
              <a:t>in the left pane, and then do the following in the </a:t>
            </a:r>
            <a:r>
              <a:rPr lang="en-US" b="1" dirty="0"/>
              <a:t>3-D Format</a:t>
            </a:r>
            <a:r>
              <a:rPr lang="en-US" dirty="0"/>
              <a:t> pane:</a:t>
            </a:r>
          </a:p>
          <a:p>
            <a:pPr marL="693218" lvl="1" indent="-231073">
              <a:buFont typeface="Arial" pitchFamily="34" charset="0"/>
              <a:buChar char="•"/>
            </a:pPr>
            <a:r>
              <a:rPr lang="en-US" dirty="0"/>
              <a:t>Under </a:t>
            </a:r>
            <a:r>
              <a:rPr lang="en-US" b="1" dirty="0"/>
              <a:t>Depth</a:t>
            </a:r>
            <a:r>
              <a:rPr lang="en-US" dirty="0"/>
              <a:t>, in the </a:t>
            </a:r>
            <a:r>
              <a:rPr lang="en-US" b="1" dirty="0"/>
              <a:t>Depth</a:t>
            </a:r>
            <a:r>
              <a:rPr lang="en-US" dirty="0"/>
              <a:t> box, enter </a:t>
            </a:r>
            <a:r>
              <a:rPr lang="en-US" b="1" dirty="0"/>
              <a:t>130 pt</a:t>
            </a:r>
            <a:r>
              <a:rPr lang="en-US" dirty="0"/>
              <a:t>. </a:t>
            </a:r>
          </a:p>
          <a:p>
            <a:pPr marL="693218" lvl="1" indent="-231073">
              <a:buFont typeface="Arial" pitchFamily="34" charset="0"/>
              <a:buChar char="•"/>
            </a:pPr>
            <a:r>
              <a:rPr lang="en-US" dirty="0"/>
              <a:t>Under </a:t>
            </a:r>
            <a:r>
              <a:rPr lang="en-US" b="1" dirty="0"/>
              <a:t>Surface</a:t>
            </a:r>
            <a:r>
              <a:rPr lang="en-US" dirty="0"/>
              <a:t>, click the button next to </a:t>
            </a:r>
            <a:r>
              <a:rPr lang="en-US" b="1" dirty="0"/>
              <a:t>Material</a:t>
            </a:r>
            <a:r>
              <a:rPr lang="en-US" dirty="0"/>
              <a:t>, and then under </a:t>
            </a:r>
            <a:r>
              <a:rPr lang="en-US" b="1" dirty="0"/>
              <a:t>Standard</a:t>
            </a:r>
            <a:r>
              <a:rPr lang="en-US" dirty="0"/>
              <a:t> click </a:t>
            </a:r>
            <a:r>
              <a:rPr lang="en-US" b="1" dirty="0"/>
              <a:t>Warm Matte </a:t>
            </a:r>
            <a:r>
              <a:rPr lang="en-US" dirty="0"/>
              <a:t>(second option from the left). </a:t>
            </a:r>
          </a:p>
          <a:p>
            <a:pPr marL="693218" lvl="1" indent="-231073">
              <a:buFont typeface="Arial" pitchFamily="34" charset="0"/>
              <a:buChar char="•"/>
            </a:pPr>
            <a:r>
              <a:rPr lang="en-US" dirty="0"/>
              <a:t>Click the button next to </a:t>
            </a:r>
            <a:r>
              <a:rPr lang="en-US" b="1" dirty="0"/>
              <a:t>Lighting</a:t>
            </a:r>
            <a:r>
              <a:rPr lang="en-US" dirty="0"/>
              <a:t>, and then under </a:t>
            </a:r>
            <a:r>
              <a:rPr lang="en-US" b="1" dirty="0"/>
              <a:t>Neutral</a:t>
            </a:r>
            <a:r>
              <a:rPr lang="en-US" dirty="0"/>
              <a:t> click </a:t>
            </a:r>
            <a:r>
              <a:rPr lang="en-US" b="1" dirty="0"/>
              <a:t>Three Point </a:t>
            </a:r>
            <a:r>
              <a:rPr lang="en-US" dirty="0"/>
              <a:t>(first row, first option from the left). </a:t>
            </a:r>
          </a:p>
          <a:p>
            <a:pPr marL="231073" indent="-231073">
              <a:buFont typeface="+mj-lt"/>
              <a:buAutoNum type="arabicPeriod"/>
            </a:pPr>
            <a:r>
              <a:rPr lang="en-US" dirty="0"/>
              <a:t>Also in the </a:t>
            </a:r>
            <a:r>
              <a:rPr lang="en-US" b="1" dirty="0"/>
              <a:t>Format Shape </a:t>
            </a:r>
            <a:r>
              <a:rPr lang="en-US" dirty="0"/>
              <a:t>dialog box, click </a:t>
            </a:r>
            <a:r>
              <a:rPr lang="en-US" b="1" dirty="0"/>
              <a:t>3-D Rotation </a:t>
            </a:r>
            <a:r>
              <a:rPr lang="en-US" dirty="0"/>
              <a:t>in the left pane. In the </a:t>
            </a:r>
            <a:r>
              <a:rPr lang="en-US" b="1" dirty="0"/>
              <a:t>3-D Rotation </a:t>
            </a:r>
            <a:r>
              <a:rPr lang="en-US" dirty="0"/>
              <a:t>pane, click the button next to </a:t>
            </a:r>
            <a:r>
              <a:rPr lang="en-US" b="1" dirty="0"/>
              <a:t>Presets</a:t>
            </a:r>
            <a:r>
              <a:rPr lang="en-US" dirty="0"/>
              <a:t>, and then under </a:t>
            </a:r>
            <a:r>
              <a:rPr lang="en-US" b="1" dirty="0"/>
              <a:t>Parallel</a:t>
            </a:r>
            <a:r>
              <a:rPr lang="en-US" dirty="0"/>
              <a:t> click </a:t>
            </a:r>
            <a:r>
              <a:rPr lang="en-US" b="1" dirty="0"/>
              <a:t>Isometric Top Up </a:t>
            </a:r>
            <a:r>
              <a:rPr lang="en-US" dirty="0"/>
              <a:t>(first row, third option from the left). </a:t>
            </a:r>
          </a:p>
          <a:p>
            <a:pPr marL="231073" indent="-231073">
              <a:buFont typeface="+mj-lt"/>
              <a:buAutoNum type="arabicPeriod"/>
            </a:pPr>
            <a:r>
              <a:rPr lang="en-US" dirty="0"/>
              <a:t>Select the rectangle. On the </a:t>
            </a:r>
            <a:r>
              <a:rPr lang="en-US" b="1" dirty="0"/>
              <a:t>Home</a:t>
            </a:r>
            <a:r>
              <a:rPr lang="en-US" dirty="0"/>
              <a:t> tab, in the </a:t>
            </a:r>
            <a:r>
              <a:rPr lang="en-US" b="1" dirty="0"/>
              <a:t>Clipboard</a:t>
            </a:r>
            <a:r>
              <a:rPr lang="en-US" dirty="0"/>
              <a:t> group, click the arrow to the right of </a:t>
            </a:r>
            <a:r>
              <a:rPr lang="en-US" b="1" dirty="0"/>
              <a:t>Copy</a:t>
            </a:r>
            <a:r>
              <a:rPr lang="en-US" dirty="0"/>
              <a:t>, and then click </a:t>
            </a:r>
            <a:r>
              <a:rPr lang="en-US" b="1" dirty="0"/>
              <a:t>Duplicate</a:t>
            </a:r>
            <a:r>
              <a:rPr lang="en-US" dirty="0"/>
              <a:t>. </a:t>
            </a:r>
          </a:p>
          <a:p>
            <a:pPr marL="231073" indent="-231073" defTabSz="924292">
              <a:buFont typeface="+mj-lt"/>
              <a:buAutoNum type="arabicPeriod"/>
              <a:defRPr/>
            </a:pPr>
            <a:r>
              <a:rPr lang="en-US" dirty="0"/>
              <a:t>Select the second (duplicate) rectangle. Under </a:t>
            </a:r>
            <a:r>
              <a:rPr lang="en-US" b="1" dirty="0"/>
              <a:t>Drawing Tools</a:t>
            </a:r>
            <a:r>
              <a:rPr lang="en-US" dirty="0"/>
              <a:t>, on the </a:t>
            </a:r>
            <a:r>
              <a:rPr lang="en-US" b="1" dirty="0"/>
              <a:t>Format</a:t>
            </a:r>
            <a:r>
              <a:rPr lang="en-US" dirty="0"/>
              <a:t> tab, in the </a:t>
            </a:r>
            <a:r>
              <a:rPr lang="en-US" b="1" dirty="0"/>
              <a:t>Size</a:t>
            </a:r>
            <a:r>
              <a:rPr lang="en-US" dirty="0"/>
              <a:t> group, click the </a:t>
            </a:r>
            <a:r>
              <a:rPr lang="en-US" b="1" dirty="0"/>
              <a:t>Size and Position </a:t>
            </a:r>
            <a:r>
              <a:rPr lang="en-US" dirty="0"/>
              <a:t>dialog box launcher. In the </a:t>
            </a:r>
            <a:r>
              <a:rPr lang="en-US" b="1" dirty="0"/>
              <a:t>Format Shape </a:t>
            </a:r>
            <a:r>
              <a:rPr lang="en-US" dirty="0"/>
              <a:t>dialog box, click </a:t>
            </a:r>
            <a:r>
              <a:rPr lang="en-US" b="1" dirty="0"/>
              <a:t>Position</a:t>
            </a:r>
            <a:r>
              <a:rPr lang="en-US" dirty="0"/>
              <a:t> in the left pane. In the </a:t>
            </a:r>
            <a:r>
              <a:rPr lang="en-US" b="1" dirty="0"/>
              <a:t>Position </a:t>
            </a:r>
            <a:r>
              <a:rPr lang="en-US" dirty="0"/>
              <a:t>pane, do the following:</a:t>
            </a:r>
          </a:p>
          <a:p>
            <a:pPr marL="693218" lvl="1" indent="-231073" defTabSz="924292">
              <a:buFont typeface="Arial" pitchFamily="34" charset="0"/>
              <a:buChar char="•"/>
              <a:defRPr/>
            </a:pPr>
            <a:r>
              <a:rPr lang="en-US" dirty="0"/>
              <a:t>In the </a:t>
            </a:r>
            <a:r>
              <a:rPr lang="en-US" b="1" dirty="0"/>
              <a:t>Horizontal</a:t>
            </a:r>
            <a:r>
              <a:rPr lang="en-US" dirty="0"/>
              <a:t> box, enter </a:t>
            </a:r>
            <a:r>
              <a:rPr lang="en-US" b="1" dirty="0"/>
              <a:t>4.23”</a:t>
            </a:r>
            <a:r>
              <a:rPr lang="en-US" dirty="0"/>
              <a:t>. In the </a:t>
            </a:r>
            <a:r>
              <a:rPr lang="en-US" b="1" dirty="0"/>
              <a:t>From</a:t>
            </a:r>
            <a:r>
              <a:rPr lang="en-US" dirty="0"/>
              <a:t> box, click </a:t>
            </a:r>
            <a:r>
              <a:rPr lang="en-US" b="1" dirty="0"/>
              <a:t>Top Left Corner</a:t>
            </a:r>
            <a:r>
              <a:rPr lang="en-US" dirty="0"/>
              <a:t>.</a:t>
            </a:r>
          </a:p>
          <a:p>
            <a:pPr marL="693218" lvl="1" indent="-231073" defTabSz="924292">
              <a:buFont typeface="Arial" pitchFamily="34" charset="0"/>
              <a:buChar char="•"/>
              <a:defRPr/>
            </a:pPr>
            <a:r>
              <a:rPr lang="en-US" dirty="0"/>
              <a:t>In the </a:t>
            </a:r>
            <a:r>
              <a:rPr lang="en-US" b="1" dirty="0"/>
              <a:t>Vertical</a:t>
            </a:r>
            <a:r>
              <a:rPr lang="en-US" dirty="0"/>
              <a:t> box, enter </a:t>
            </a:r>
            <a:r>
              <a:rPr lang="en-US" b="1" dirty="0"/>
              <a:t>3.17”</a:t>
            </a:r>
            <a:r>
              <a:rPr lang="en-US" dirty="0"/>
              <a:t>. In the </a:t>
            </a:r>
            <a:r>
              <a:rPr lang="en-US" b="1" dirty="0"/>
              <a:t>From</a:t>
            </a:r>
            <a:r>
              <a:rPr lang="en-US" dirty="0"/>
              <a:t> box, click </a:t>
            </a:r>
            <a:r>
              <a:rPr lang="en-US" b="1" dirty="0"/>
              <a:t>Top Left Corner</a:t>
            </a:r>
            <a:r>
              <a:rPr lang="en-US" dirty="0"/>
              <a:t>.</a:t>
            </a:r>
          </a:p>
          <a:p>
            <a:pPr marL="231073" indent="-231073">
              <a:buFont typeface="+mj-lt"/>
              <a:buAutoNum type="arabicPeriod"/>
            </a:pPr>
            <a:r>
              <a:rPr lang="en-US" dirty="0"/>
              <a:t> Also in the </a:t>
            </a:r>
            <a:r>
              <a:rPr lang="en-US" b="1" dirty="0"/>
              <a:t>Format Shape </a:t>
            </a:r>
            <a:r>
              <a:rPr lang="en-US" dirty="0"/>
              <a:t>dialog box, click </a:t>
            </a:r>
            <a:r>
              <a:rPr lang="en-US" b="1" dirty="0"/>
              <a:t>Fill</a:t>
            </a:r>
            <a:r>
              <a:rPr lang="en-US" dirty="0"/>
              <a:t> in the left pane. In the </a:t>
            </a:r>
            <a:r>
              <a:rPr lang="en-US" b="1" dirty="0"/>
              <a:t>Fill</a:t>
            </a:r>
            <a:r>
              <a:rPr lang="en-US" dirty="0"/>
              <a:t> pane, select </a:t>
            </a:r>
            <a:r>
              <a:rPr lang="en-US" b="1" dirty="0"/>
              <a:t>Solid fill</a:t>
            </a:r>
            <a:r>
              <a:rPr lang="en-US" dirty="0"/>
              <a:t>, click the button next to </a:t>
            </a:r>
            <a:r>
              <a:rPr lang="en-US" b="1" dirty="0"/>
              <a:t>Color</a:t>
            </a:r>
            <a:r>
              <a:rPr lang="en-US" dirty="0"/>
              <a:t>, and then click </a:t>
            </a:r>
            <a:r>
              <a:rPr lang="en-US" b="1" dirty="0"/>
              <a:t>More Colors</a:t>
            </a:r>
            <a:r>
              <a:rPr lang="en-US" dirty="0"/>
              <a:t>. In the </a:t>
            </a:r>
            <a:r>
              <a:rPr lang="en-US" b="1" dirty="0"/>
              <a:t>Colors </a:t>
            </a:r>
            <a:r>
              <a:rPr lang="en-US" dirty="0"/>
              <a:t>dialog box, on the </a:t>
            </a:r>
            <a:r>
              <a:rPr lang="en-US" b="1" dirty="0"/>
              <a:t>Custom</a:t>
            </a:r>
            <a:r>
              <a:rPr lang="en-US" dirty="0"/>
              <a:t> tab, enter values for Red: </a:t>
            </a:r>
            <a:r>
              <a:rPr lang="en-US" b="1" dirty="0"/>
              <a:t>247</a:t>
            </a:r>
            <a:r>
              <a:rPr lang="en-US" dirty="0"/>
              <a:t>, Green: </a:t>
            </a:r>
            <a:r>
              <a:rPr lang="en-US" b="1" dirty="0"/>
              <a:t>154</a:t>
            </a:r>
            <a:r>
              <a:rPr lang="en-US" dirty="0"/>
              <a:t>, and Blue: </a:t>
            </a:r>
            <a:r>
              <a:rPr lang="en-US" b="1" dirty="0"/>
              <a:t>91</a:t>
            </a:r>
            <a:r>
              <a:rPr lang="en-US" dirty="0"/>
              <a:t>.</a:t>
            </a:r>
          </a:p>
          <a:p>
            <a:pPr marL="231073" indent="-231073">
              <a:buFont typeface="+mj-lt"/>
              <a:buAutoNum type="arabicPeriod"/>
            </a:pPr>
            <a:r>
              <a:rPr lang="en-US" dirty="0"/>
              <a:t>Select the second rectangle. On the </a:t>
            </a:r>
            <a:r>
              <a:rPr lang="en-US" b="1" dirty="0"/>
              <a:t>Home</a:t>
            </a:r>
            <a:r>
              <a:rPr lang="en-US" dirty="0"/>
              <a:t> tab, in the </a:t>
            </a:r>
            <a:r>
              <a:rPr lang="en-US" b="1" dirty="0"/>
              <a:t>Clipboard</a:t>
            </a:r>
            <a:r>
              <a:rPr lang="en-US" dirty="0"/>
              <a:t> group, click the arrow to the right of </a:t>
            </a:r>
            <a:r>
              <a:rPr lang="en-US" b="1" dirty="0"/>
              <a:t>Copy</a:t>
            </a:r>
            <a:r>
              <a:rPr lang="en-US" dirty="0"/>
              <a:t>, and then click </a:t>
            </a:r>
            <a:r>
              <a:rPr lang="en-US" b="1" dirty="0"/>
              <a:t>Duplicate</a:t>
            </a:r>
            <a:r>
              <a:rPr lang="en-US" dirty="0"/>
              <a:t>. </a:t>
            </a:r>
          </a:p>
          <a:p>
            <a:pPr marL="231073" indent="-231073">
              <a:buFont typeface="+mj-lt"/>
              <a:buAutoNum type="arabicPeriod"/>
            </a:pPr>
            <a:r>
              <a:rPr lang="en-US" dirty="0"/>
              <a:t>Select the third rectangle. Under </a:t>
            </a:r>
            <a:r>
              <a:rPr lang="en-US" b="1" dirty="0"/>
              <a:t>Drawing Tools</a:t>
            </a:r>
            <a:r>
              <a:rPr lang="en-US" dirty="0"/>
              <a:t>, on the </a:t>
            </a:r>
            <a:r>
              <a:rPr lang="en-US" b="1" dirty="0"/>
              <a:t>Format</a:t>
            </a:r>
            <a:r>
              <a:rPr lang="en-US" dirty="0"/>
              <a:t> tab, in the </a:t>
            </a:r>
            <a:r>
              <a:rPr lang="en-US" b="1" dirty="0"/>
              <a:t>Size</a:t>
            </a:r>
            <a:r>
              <a:rPr lang="en-US" dirty="0"/>
              <a:t> group, click the </a:t>
            </a:r>
            <a:r>
              <a:rPr lang="en-US" b="1" dirty="0"/>
              <a:t>Size and Position </a:t>
            </a:r>
            <a:r>
              <a:rPr lang="en-US" dirty="0"/>
              <a:t>dialog box launcher. In the </a:t>
            </a:r>
            <a:r>
              <a:rPr lang="en-US" b="1" dirty="0"/>
              <a:t>Format Shape </a:t>
            </a:r>
            <a:r>
              <a:rPr lang="en-US" dirty="0"/>
              <a:t>dialog box, click Position in the left pane. In the </a:t>
            </a:r>
            <a:r>
              <a:rPr lang="en-US" b="1" dirty="0"/>
              <a:t>Position </a:t>
            </a:r>
            <a:r>
              <a:rPr lang="en-US" dirty="0"/>
              <a:t>pane, do the following:</a:t>
            </a:r>
          </a:p>
          <a:p>
            <a:pPr marL="693218" lvl="1" indent="-231073" defTabSz="924292">
              <a:buFont typeface="Arial" pitchFamily="34" charset="0"/>
              <a:buChar char="•"/>
              <a:defRPr/>
            </a:pPr>
            <a:r>
              <a:rPr lang="en-US" dirty="0"/>
              <a:t>In the </a:t>
            </a:r>
            <a:r>
              <a:rPr lang="en-US" b="1" dirty="0"/>
              <a:t>Horizontal</a:t>
            </a:r>
            <a:r>
              <a:rPr lang="en-US" dirty="0"/>
              <a:t> box, enter </a:t>
            </a:r>
            <a:r>
              <a:rPr lang="en-US" b="1" dirty="0"/>
              <a:t>3”</a:t>
            </a:r>
            <a:r>
              <a:rPr lang="en-US" dirty="0"/>
              <a:t>. In the </a:t>
            </a:r>
            <a:r>
              <a:rPr lang="en-US" b="1" dirty="0"/>
              <a:t>From</a:t>
            </a:r>
            <a:r>
              <a:rPr lang="en-US" dirty="0"/>
              <a:t> box, click </a:t>
            </a:r>
            <a:r>
              <a:rPr lang="en-US" b="1" dirty="0"/>
              <a:t>Top Left Corner</a:t>
            </a:r>
            <a:r>
              <a:rPr lang="en-US" dirty="0"/>
              <a:t>.</a:t>
            </a:r>
          </a:p>
          <a:p>
            <a:pPr marL="693218" lvl="1" indent="-231073" defTabSz="924292">
              <a:buFont typeface="Arial" pitchFamily="34" charset="0"/>
              <a:buChar char="•"/>
              <a:defRPr/>
            </a:pPr>
            <a:r>
              <a:rPr lang="en-US" dirty="0"/>
              <a:t>In the </a:t>
            </a:r>
            <a:r>
              <a:rPr lang="en-US" b="1" dirty="0"/>
              <a:t>Vertical</a:t>
            </a:r>
            <a:r>
              <a:rPr lang="en-US" dirty="0"/>
              <a:t> box, enter </a:t>
            </a:r>
            <a:r>
              <a:rPr lang="en-US" b="1" dirty="0"/>
              <a:t>1”</a:t>
            </a:r>
            <a:r>
              <a:rPr lang="en-US" dirty="0"/>
              <a:t>. In the </a:t>
            </a:r>
            <a:r>
              <a:rPr lang="en-US" b="1" dirty="0"/>
              <a:t>From</a:t>
            </a:r>
            <a:r>
              <a:rPr lang="en-US" dirty="0"/>
              <a:t> box, click </a:t>
            </a:r>
            <a:r>
              <a:rPr lang="en-US" b="1" dirty="0"/>
              <a:t>Top Left Corner</a:t>
            </a:r>
            <a:r>
              <a:rPr lang="en-US" dirty="0"/>
              <a:t>.</a:t>
            </a:r>
          </a:p>
          <a:p>
            <a:pPr marL="231073" indent="-231073">
              <a:buFont typeface="+mj-lt"/>
              <a:buAutoNum type="arabicPeriod"/>
            </a:pPr>
            <a:r>
              <a:rPr lang="en-US" dirty="0"/>
              <a:t>Also in the </a:t>
            </a:r>
            <a:r>
              <a:rPr lang="en-US" b="1" dirty="0"/>
              <a:t>Format Shape </a:t>
            </a:r>
            <a:r>
              <a:rPr lang="en-US" dirty="0"/>
              <a:t>dialog box, click </a:t>
            </a:r>
            <a:r>
              <a:rPr lang="en-US" b="1" dirty="0"/>
              <a:t>Fill</a:t>
            </a:r>
            <a:r>
              <a:rPr lang="en-US" dirty="0"/>
              <a:t> in the left pane. In the </a:t>
            </a:r>
            <a:r>
              <a:rPr lang="en-US" b="1" dirty="0"/>
              <a:t>Fill</a:t>
            </a:r>
            <a:r>
              <a:rPr lang="en-US" dirty="0"/>
              <a:t> pane, select </a:t>
            </a:r>
            <a:r>
              <a:rPr lang="en-US" b="1" dirty="0"/>
              <a:t>Solid fill</a:t>
            </a:r>
            <a:r>
              <a:rPr lang="en-US" dirty="0"/>
              <a:t>, click the button next to </a:t>
            </a:r>
            <a:r>
              <a:rPr lang="en-US" b="1" dirty="0"/>
              <a:t>Color</a:t>
            </a:r>
            <a:r>
              <a:rPr lang="en-US" dirty="0"/>
              <a:t>, and then click </a:t>
            </a:r>
            <a:r>
              <a:rPr lang="en-US" b="1" dirty="0"/>
              <a:t>More Colors</a:t>
            </a:r>
            <a:r>
              <a:rPr lang="en-US" dirty="0"/>
              <a:t>. In the </a:t>
            </a:r>
            <a:r>
              <a:rPr lang="en-US" b="1" dirty="0"/>
              <a:t>Colors</a:t>
            </a:r>
            <a:r>
              <a:rPr lang="en-US" dirty="0"/>
              <a:t> dialog box, on the </a:t>
            </a:r>
            <a:r>
              <a:rPr lang="en-US" b="1" dirty="0"/>
              <a:t>Custom</a:t>
            </a:r>
            <a:r>
              <a:rPr lang="en-US" dirty="0"/>
              <a:t> tab, enter values for Red: </a:t>
            </a:r>
            <a:r>
              <a:rPr lang="en-US" b="1" dirty="0"/>
              <a:t>93</a:t>
            </a:r>
            <a:r>
              <a:rPr lang="en-US" dirty="0"/>
              <a:t>, Green: </a:t>
            </a:r>
            <a:r>
              <a:rPr lang="en-US" b="1" dirty="0"/>
              <a:t>199</a:t>
            </a:r>
            <a:r>
              <a:rPr lang="en-US" dirty="0"/>
              <a:t>, and Blue: </a:t>
            </a:r>
            <a:r>
              <a:rPr lang="en-US" b="1" dirty="0"/>
              <a:t>217</a:t>
            </a:r>
            <a:r>
              <a:rPr lang="en-US" dirty="0"/>
              <a:t>.</a:t>
            </a:r>
          </a:p>
          <a:p>
            <a:pPr marL="231073" indent="-231073">
              <a:buFont typeface="+mj-lt"/>
              <a:buAutoNum type="arabicPeriod"/>
            </a:pPr>
            <a:r>
              <a:rPr lang="en-US" dirty="0"/>
              <a:t>Also in the </a:t>
            </a:r>
            <a:r>
              <a:rPr lang="en-US" b="1" dirty="0"/>
              <a:t>Format Shape </a:t>
            </a:r>
            <a:r>
              <a:rPr lang="en-US" dirty="0"/>
              <a:t>dialog box, click </a:t>
            </a:r>
            <a:r>
              <a:rPr lang="en-US" b="1" dirty="0"/>
              <a:t>Shadow</a:t>
            </a:r>
            <a:r>
              <a:rPr lang="en-US" dirty="0"/>
              <a:t> in the left pane. In the </a:t>
            </a:r>
            <a:r>
              <a:rPr lang="en-US" b="1" dirty="0"/>
              <a:t>Shadow</a:t>
            </a:r>
            <a:r>
              <a:rPr lang="en-US" dirty="0"/>
              <a:t> pane, click the button next to </a:t>
            </a:r>
            <a:r>
              <a:rPr lang="en-US" b="1" dirty="0"/>
              <a:t>Presets</a:t>
            </a:r>
            <a:r>
              <a:rPr lang="en-US" dirty="0"/>
              <a:t>, and then click </a:t>
            </a:r>
            <a:r>
              <a:rPr lang="en-US" b="1" dirty="0"/>
              <a:t>No Shadow</a:t>
            </a:r>
            <a:r>
              <a:rPr lang="en-US" dirty="0"/>
              <a:t>. </a:t>
            </a:r>
          </a:p>
          <a:p>
            <a:pPr marL="231073" indent="-231073" defTabSz="924292">
              <a:buFont typeface="+mj-lt"/>
              <a:buAutoNum type="arabicPeriod"/>
              <a:defRPr/>
            </a:pPr>
            <a:endParaRPr lang="en-US" dirty="0"/>
          </a:p>
          <a:p>
            <a:pPr marL="231073" indent="-231073" defTabSz="924292">
              <a:buFont typeface="+mj-lt"/>
              <a:buAutoNum type="arabicPeriod"/>
              <a:defRPr/>
            </a:pPr>
            <a:endParaRPr lang="en-US" dirty="0"/>
          </a:p>
          <a:p>
            <a:pPr defTabSz="924292">
              <a:defRPr/>
            </a:pPr>
            <a:r>
              <a:rPr lang="en-US" dirty="0"/>
              <a:t>To add text to this slide, do the following: </a:t>
            </a:r>
          </a:p>
          <a:p>
            <a:pPr marL="231073" indent="-231073" defTabSz="924292">
              <a:buFont typeface="+mj-lt"/>
              <a:buAutoNum type="arabicPeriod"/>
              <a:defRPr/>
            </a:pPr>
            <a:r>
              <a:rPr lang="en-US" dirty="0"/>
              <a:t>On the </a:t>
            </a:r>
            <a:r>
              <a:rPr lang="en-US" b="1" dirty="0"/>
              <a:t>Insert</a:t>
            </a:r>
            <a:r>
              <a:rPr lang="en-US" dirty="0"/>
              <a:t> tab, in the </a:t>
            </a:r>
            <a:r>
              <a:rPr lang="en-US" b="1" dirty="0"/>
              <a:t>Text</a:t>
            </a:r>
            <a:r>
              <a:rPr lang="en-US" dirty="0"/>
              <a:t> group, click </a:t>
            </a:r>
            <a:r>
              <a:rPr lang="en-US" b="1" dirty="0"/>
              <a:t>Text Box</a:t>
            </a:r>
            <a:r>
              <a:rPr lang="en-US" dirty="0"/>
              <a:t>. </a:t>
            </a:r>
          </a:p>
          <a:p>
            <a:pPr marL="231073" indent="-231073" defTabSz="924292">
              <a:buFont typeface="+mj-lt"/>
              <a:buAutoNum type="arabicPeriod"/>
              <a:defRPr/>
            </a:pPr>
            <a:r>
              <a:rPr lang="en-US" dirty="0"/>
              <a:t>Enter text in the text box, select the text, and then on the </a:t>
            </a:r>
            <a:r>
              <a:rPr lang="en-US" b="1" dirty="0"/>
              <a:t>Home</a:t>
            </a:r>
            <a:r>
              <a:rPr lang="en-US" dirty="0"/>
              <a:t> tab, in the </a:t>
            </a:r>
            <a:r>
              <a:rPr lang="en-US" b="1" dirty="0"/>
              <a:t>Font</a:t>
            </a:r>
            <a:r>
              <a:rPr lang="en-US" dirty="0"/>
              <a:t> group, select </a:t>
            </a:r>
            <a:r>
              <a:rPr lang="en-US" b="1" dirty="0"/>
              <a:t>Franklin Gothic Medium Cond </a:t>
            </a:r>
            <a:r>
              <a:rPr lang="en-US" dirty="0"/>
              <a:t>from the </a:t>
            </a:r>
            <a:r>
              <a:rPr lang="en-US" b="1" dirty="0"/>
              <a:t>Font</a:t>
            </a:r>
            <a:r>
              <a:rPr lang="en-US" dirty="0"/>
              <a:t> list and then select </a:t>
            </a:r>
            <a:r>
              <a:rPr lang="en-US" b="1" dirty="0"/>
              <a:t>40</a:t>
            </a:r>
            <a:r>
              <a:rPr lang="en-US" dirty="0"/>
              <a:t> from the </a:t>
            </a:r>
            <a:r>
              <a:rPr lang="en-US" b="1" dirty="0"/>
              <a:t>Font Size </a:t>
            </a:r>
            <a:r>
              <a:rPr lang="en-US" dirty="0"/>
              <a:t>list.</a:t>
            </a:r>
          </a:p>
          <a:p>
            <a:pPr marL="231073" indent="-231073" defTabSz="924292">
              <a:buFont typeface="+mj-lt"/>
              <a:buAutoNum type="arabicPeriod"/>
              <a:defRPr/>
            </a:pPr>
            <a:r>
              <a:rPr lang="en-US" dirty="0"/>
              <a:t>On the </a:t>
            </a:r>
            <a:r>
              <a:rPr lang="en-US" b="1" dirty="0"/>
              <a:t>Home</a:t>
            </a:r>
            <a:r>
              <a:rPr lang="en-US" dirty="0"/>
              <a:t> tab, in the </a:t>
            </a:r>
            <a:r>
              <a:rPr lang="en-US" b="1" dirty="0"/>
              <a:t>Paragraph</a:t>
            </a:r>
            <a:r>
              <a:rPr lang="en-US" dirty="0"/>
              <a:t> group, click </a:t>
            </a:r>
            <a:r>
              <a:rPr lang="en-US" b="1" dirty="0"/>
              <a:t>Center</a:t>
            </a:r>
            <a:r>
              <a:rPr lang="en-US" dirty="0"/>
              <a:t> to center the text in the text box.</a:t>
            </a:r>
          </a:p>
          <a:p>
            <a:pPr marL="231073" indent="-231073" defTabSz="924292">
              <a:buFont typeface="+mj-lt"/>
              <a:buAutoNum type="arabicPeriod"/>
              <a:defRPr/>
            </a:pPr>
            <a:r>
              <a:rPr lang="en-US" dirty="0"/>
              <a:t>Select the text box. Under </a:t>
            </a:r>
            <a:r>
              <a:rPr lang="en-US" b="1" dirty="0"/>
              <a:t>Drawing Tools</a:t>
            </a:r>
            <a:r>
              <a:rPr lang="en-US" dirty="0"/>
              <a:t>, on the </a:t>
            </a:r>
            <a:r>
              <a:rPr lang="en-US" b="1" dirty="0"/>
              <a:t>Format</a:t>
            </a:r>
            <a:r>
              <a:rPr lang="en-US" dirty="0"/>
              <a:t> tab, in the </a:t>
            </a:r>
            <a:r>
              <a:rPr lang="en-US" b="1" dirty="0"/>
              <a:t>WordArt Styles </a:t>
            </a:r>
            <a:r>
              <a:rPr lang="en-US" dirty="0"/>
              <a:t>group, click the </a:t>
            </a:r>
            <a:r>
              <a:rPr lang="en-US" b="1" dirty="0"/>
              <a:t>Format</a:t>
            </a:r>
            <a:r>
              <a:rPr lang="en-US" dirty="0"/>
              <a:t> </a:t>
            </a:r>
            <a:r>
              <a:rPr lang="en-US" b="1" dirty="0"/>
              <a:t>Text</a:t>
            </a:r>
            <a:r>
              <a:rPr lang="en-US" dirty="0"/>
              <a:t> </a:t>
            </a:r>
            <a:r>
              <a:rPr lang="en-US" b="1" dirty="0"/>
              <a:t>Effects</a:t>
            </a:r>
            <a:r>
              <a:rPr lang="en-US" dirty="0"/>
              <a:t> dialog box launcher. In the </a:t>
            </a:r>
            <a:r>
              <a:rPr lang="en-US" b="1" dirty="0"/>
              <a:t>Format</a:t>
            </a:r>
            <a:r>
              <a:rPr lang="en-US" dirty="0"/>
              <a:t> </a:t>
            </a:r>
            <a:r>
              <a:rPr lang="en-US" b="1" dirty="0"/>
              <a:t>Text</a:t>
            </a:r>
            <a:r>
              <a:rPr lang="en-US" dirty="0"/>
              <a:t> </a:t>
            </a:r>
            <a:r>
              <a:rPr lang="en-US" b="1" dirty="0"/>
              <a:t>Effects</a:t>
            </a:r>
            <a:r>
              <a:rPr lang="en-US" dirty="0"/>
              <a:t> dialog box, click </a:t>
            </a:r>
            <a:r>
              <a:rPr lang="en-US" b="1" dirty="0"/>
              <a:t>Text Fill </a:t>
            </a:r>
            <a:r>
              <a:rPr lang="en-US" dirty="0"/>
              <a:t>in the left pane. In the </a:t>
            </a:r>
            <a:r>
              <a:rPr lang="en-US" b="1" dirty="0"/>
              <a:t>Text Fill </a:t>
            </a:r>
            <a:r>
              <a:rPr lang="en-US" dirty="0"/>
              <a:t>pane, select </a:t>
            </a:r>
            <a:r>
              <a:rPr lang="en-US" b="1" dirty="0"/>
              <a:t>Solid fill</a:t>
            </a:r>
            <a:r>
              <a:rPr lang="en-US" dirty="0"/>
              <a:t>, click the button next to </a:t>
            </a:r>
            <a:r>
              <a:rPr lang="en-US" b="1" dirty="0"/>
              <a:t>Color</a:t>
            </a:r>
            <a:r>
              <a:rPr lang="en-US" dirty="0"/>
              <a:t>, and then under </a:t>
            </a:r>
            <a:r>
              <a:rPr lang="en-US" b="1" dirty="0"/>
              <a:t>Theme Colors </a:t>
            </a:r>
            <a:r>
              <a:rPr lang="en-US" dirty="0"/>
              <a:t>click </a:t>
            </a:r>
            <a:r>
              <a:rPr lang="en-US" b="1" dirty="0"/>
              <a:t>Black, Text 1 </a:t>
            </a:r>
            <a:r>
              <a:rPr lang="en-US" dirty="0"/>
              <a:t>(first row, second option from the left).</a:t>
            </a:r>
          </a:p>
          <a:p>
            <a:pPr marL="231073" indent="-231073" defTabSz="924292">
              <a:buFont typeface="+mj-lt"/>
              <a:buAutoNum type="arabicPeriod"/>
              <a:defRPr/>
            </a:pPr>
            <a:r>
              <a:rPr lang="en-US" dirty="0"/>
              <a:t>Also in the </a:t>
            </a:r>
            <a:r>
              <a:rPr lang="en-US" b="1" dirty="0"/>
              <a:t>Format</a:t>
            </a:r>
            <a:r>
              <a:rPr lang="en-US" dirty="0"/>
              <a:t> </a:t>
            </a:r>
            <a:r>
              <a:rPr lang="en-US" b="1" dirty="0"/>
              <a:t>Text</a:t>
            </a:r>
            <a:r>
              <a:rPr lang="en-US" dirty="0"/>
              <a:t> </a:t>
            </a:r>
            <a:r>
              <a:rPr lang="en-US" b="1" dirty="0"/>
              <a:t>Effects</a:t>
            </a:r>
            <a:r>
              <a:rPr lang="en-US" dirty="0"/>
              <a:t> dialog box, click </a:t>
            </a:r>
            <a:r>
              <a:rPr lang="en-US" b="1" dirty="0"/>
              <a:t>Text Box </a:t>
            </a:r>
            <a:r>
              <a:rPr lang="en-US" dirty="0"/>
              <a:t>in the left pane. In the </a:t>
            </a:r>
            <a:r>
              <a:rPr lang="en-US" b="1" dirty="0"/>
              <a:t>Text Box </a:t>
            </a:r>
            <a:r>
              <a:rPr lang="en-US" dirty="0"/>
              <a:t>pane, under </a:t>
            </a:r>
            <a:r>
              <a:rPr lang="en-US" b="1" dirty="0"/>
              <a:t>Text layout</a:t>
            </a:r>
            <a:r>
              <a:rPr lang="en-US" dirty="0"/>
              <a:t>, in the </a:t>
            </a:r>
            <a:r>
              <a:rPr lang="en-US" b="1" dirty="0"/>
              <a:t>Text direction </a:t>
            </a:r>
            <a:r>
              <a:rPr lang="en-US" dirty="0"/>
              <a:t>list, select </a:t>
            </a:r>
            <a:r>
              <a:rPr lang="en-US" b="1" dirty="0"/>
              <a:t>Rotate all text 90°</a:t>
            </a:r>
            <a:r>
              <a:rPr lang="en-US" dirty="0"/>
              <a:t>.</a:t>
            </a:r>
            <a:endParaRPr lang="en-US" b="1" dirty="0"/>
          </a:p>
          <a:p>
            <a:pPr marL="231073" indent="-231073" defTabSz="924292">
              <a:buFont typeface="+mj-lt"/>
              <a:buAutoNum type="arabicPeriod"/>
              <a:defRPr/>
            </a:pPr>
            <a:r>
              <a:rPr lang="en-US" dirty="0"/>
              <a:t>Also in the </a:t>
            </a:r>
            <a:r>
              <a:rPr lang="en-US" b="1" dirty="0"/>
              <a:t>Format</a:t>
            </a:r>
            <a:r>
              <a:rPr lang="en-US" dirty="0"/>
              <a:t> </a:t>
            </a:r>
            <a:r>
              <a:rPr lang="en-US" b="1" dirty="0"/>
              <a:t>Text</a:t>
            </a:r>
            <a:r>
              <a:rPr lang="en-US" dirty="0"/>
              <a:t> </a:t>
            </a:r>
            <a:r>
              <a:rPr lang="en-US" b="1" dirty="0"/>
              <a:t>Effects</a:t>
            </a:r>
            <a:r>
              <a:rPr lang="en-US" dirty="0"/>
              <a:t> dialog box, click </a:t>
            </a:r>
            <a:r>
              <a:rPr lang="en-US" b="1" dirty="0"/>
              <a:t>3-D Rotation </a:t>
            </a:r>
            <a:r>
              <a:rPr lang="en-US" dirty="0"/>
              <a:t>in the left pane. In the </a:t>
            </a:r>
            <a:r>
              <a:rPr lang="en-US" b="1" dirty="0"/>
              <a:t>3-D Rotation </a:t>
            </a:r>
            <a:r>
              <a:rPr lang="en-US" dirty="0"/>
              <a:t>pane, click the button next to </a:t>
            </a:r>
            <a:r>
              <a:rPr lang="en-US" b="1" dirty="0"/>
              <a:t>Presets</a:t>
            </a:r>
            <a:r>
              <a:rPr lang="en-US" dirty="0"/>
              <a:t>, and then under </a:t>
            </a:r>
            <a:r>
              <a:rPr lang="en-US" b="1" dirty="0"/>
              <a:t>Parallel</a:t>
            </a:r>
            <a:r>
              <a:rPr lang="en-US" dirty="0"/>
              <a:t> click </a:t>
            </a:r>
            <a:r>
              <a:rPr lang="en-US" b="1" dirty="0"/>
              <a:t>Isometric Top Up </a:t>
            </a:r>
            <a:r>
              <a:rPr lang="en-US" dirty="0"/>
              <a:t>(first row, third option from the left). </a:t>
            </a:r>
          </a:p>
          <a:p>
            <a:pPr marL="231073" indent="-231073" defTabSz="924292">
              <a:buFont typeface="+mj-lt"/>
              <a:buAutoNum type="arabicPeriod"/>
              <a:defRPr/>
            </a:pPr>
            <a:r>
              <a:rPr lang="en-US" dirty="0"/>
              <a:t>Under </a:t>
            </a:r>
            <a:r>
              <a:rPr lang="en-US" b="1" dirty="0"/>
              <a:t>Drawing Tools</a:t>
            </a:r>
            <a:r>
              <a:rPr lang="en-US" dirty="0"/>
              <a:t>, on the </a:t>
            </a:r>
            <a:r>
              <a:rPr lang="en-US" b="1" dirty="0"/>
              <a:t>Format</a:t>
            </a:r>
            <a:r>
              <a:rPr lang="en-US" dirty="0"/>
              <a:t> tab, in the bottom right corner of the </a:t>
            </a:r>
            <a:r>
              <a:rPr lang="en-US" b="1" dirty="0"/>
              <a:t>Size</a:t>
            </a:r>
            <a:r>
              <a:rPr lang="en-US" dirty="0"/>
              <a:t> group, click the </a:t>
            </a:r>
            <a:r>
              <a:rPr lang="en-US" b="1" dirty="0"/>
              <a:t>Size and Position </a:t>
            </a:r>
            <a:r>
              <a:rPr lang="en-US" dirty="0"/>
              <a:t>dialog box launcher. In the </a:t>
            </a:r>
            <a:r>
              <a:rPr lang="en-US" b="1" dirty="0"/>
              <a:t>Format Shape </a:t>
            </a:r>
            <a:r>
              <a:rPr lang="en-US" dirty="0"/>
              <a:t>dialog box, click </a:t>
            </a:r>
            <a:r>
              <a:rPr lang="en-US" b="1" dirty="0"/>
              <a:t>Position</a:t>
            </a:r>
            <a:r>
              <a:rPr lang="en-US" dirty="0"/>
              <a:t> in the left pane. In the </a:t>
            </a:r>
            <a:r>
              <a:rPr lang="en-US" b="1" dirty="0"/>
              <a:t>Position </a:t>
            </a:r>
            <a:r>
              <a:rPr lang="en-US" dirty="0"/>
              <a:t>pane, do the following:</a:t>
            </a:r>
          </a:p>
          <a:p>
            <a:pPr marL="693218" lvl="1" indent="-231073" defTabSz="924292">
              <a:buFont typeface="Arial" pitchFamily="34" charset="0"/>
              <a:buChar char="•"/>
              <a:defRPr/>
            </a:pPr>
            <a:r>
              <a:rPr lang="en-US" dirty="0"/>
              <a:t>In the </a:t>
            </a:r>
            <a:r>
              <a:rPr lang="en-US" b="1" dirty="0"/>
              <a:t>Horizontal</a:t>
            </a:r>
            <a:r>
              <a:rPr lang="en-US" dirty="0"/>
              <a:t> box, enter </a:t>
            </a:r>
            <a:r>
              <a:rPr lang="en-US" b="1" dirty="0"/>
              <a:t>2.21”</a:t>
            </a:r>
            <a:r>
              <a:rPr lang="en-US" dirty="0"/>
              <a:t>.</a:t>
            </a:r>
          </a:p>
          <a:p>
            <a:pPr marL="693218" lvl="1" indent="-231073" defTabSz="924292">
              <a:buFont typeface="Arial" pitchFamily="34" charset="0"/>
              <a:buChar char="•"/>
              <a:defRPr/>
            </a:pPr>
            <a:r>
              <a:rPr lang="en-US" dirty="0"/>
              <a:t>In the </a:t>
            </a:r>
            <a:r>
              <a:rPr lang="en-US" b="1" dirty="0"/>
              <a:t>Vertical</a:t>
            </a:r>
            <a:r>
              <a:rPr lang="en-US" dirty="0"/>
              <a:t> box, enter </a:t>
            </a:r>
            <a:r>
              <a:rPr lang="en-US" b="1" dirty="0"/>
              <a:t>3.35”</a:t>
            </a:r>
            <a:r>
              <a:rPr lang="en-US" dirty="0"/>
              <a:t>.</a:t>
            </a:r>
          </a:p>
          <a:p>
            <a:pPr marL="231073" indent="-231073" defTabSz="924292">
              <a:buFont typeface="+mj-lt"/>
              <a:buAutoNum type="arabicPeriod"/>
              <a:defRPr/>
            </a:pPr>
            <a:r>
              <a:rPr lang="en-US" dirty="0"/>
              <a:t>Drag the square blue adjustment handles on the top and bottom of the text box to adjust the height so that the text is centered on the top face of the red cube. </a:t>
            </a:r>
          </a:p>
          <a:p>
            <a:pPr marL="231073" indent="-231073" defTabSz="924292">
              <a:buFont typeface="+mj-lt"/>
              <a:buAutoNum type="arabicPeriod"/>
              <a:defRPr/>
            </a:pPr>
            <a:r>
              <a:rPr lang="en-US" dirty="0"/>
              <a:t>Select the text box. On the </a:t>
            </a:r>
            <a:r>
              <a:rPr lang="en-US" b="1" dirty="0"/>
              <a:t>Home</a:t>
            </a:r>
            <a:r>
              <a:rPr lang="en-US" dirty="0"/>
              <a:t> tab, in the </a:t>
            </a:r>
            <a:r>
              <a:rPr lang="en-US" b="1" dirty="0"/>
              <a:t>Clipboard </a:t>
            </a:r>
            <a:r>
              <a:rPr lang="en-US" dirty="0"/>
              <a:t>group, click the arrow to the right of </a:t>
            </a:r>
            <a:r>
              <a:rPr lang="en-US" b="1" dirty="0"/>
              <a:t>Copy</a:t>
            </a:r>
            <a:r>
              <a:rPr lang="en-US" dirty="0"/>
              <a:t>, and then click </a:t>
            </a:r>
            <a:r>
              <a:rPr lang="en-US" b="1" dirty="0"/>
              <a:t>Duplicate</a:t>
            </a:r>
            <a:r>
              <a:rPr lang="en-US" dirty="0"/>
              <a:t>. </a:t>
            </a:r>
          </a:p>
          <a:p>
            <a:pPr marL="231073" indent="-231073" defTabSz="924292">
              <a:buFont typeface="+mj-lt"/>
              <a:buAutoNum type="arabicPeriod"/>
              <a:defRPr/>
            </a:pPr>
            <a:r>
              <a:rPr lang="en-US" dirty="0"/>
              <a:t>Click in the second text box and edit the text.</a:t>
            </a:r>
          </a:p>
          <a:p>
            <a:pPr marL="231073" indent="-231073" defTabSz="924292">
              <a:buFont typeface="+mj-lt"/>
              <a:buAutoNum type="arabicPeriod"/>
              <a:defRPr/>
            </a:pPr>
            <a:r>
              <a:rPr lang="en-US" dirty="0"/>
              <a:t>Select the second text box. Under </a:t>
            </a:r>
            <a:r>
              <a:rPr lang="en-US" b="1" dirty="0"/>
              <a:t>Drawing Tools</a:t>
            </a:r>
            <a:r>
              <a:rPr lang="en-US" dirty="0"/>
              <a:t>, on the </a:t>
            </a:r>
            <a:r>
              <a:rPr lang="en-US" b="1" dirty="0"/>
              <a:t>Format</a:t>
            </a:r>
            <a:r>
              <a:rPr lang="en-US" dirty="0"/>
              <a:t> tab, in the </a:t>
            </a:r>
            <a:r>
              <a:rPr lang="en-US" b="1" dirty="0"/>
              <a:t>WordArt Styles </a:t>
            </a:r>
            <a:r>
              <a:rPr lang="en-US" dirty="0"/>
              <a:t>group, click the </a:t>
            </a:r>
            <a:r>
              <a:rPr lang="en-US" b="1" dirty="0"/>
              <a:t>Format</a:t>
            </a:r>
            <a:r>
              <a:rPr lang="en-US" dirty="0"/>
              <a:t> </a:t>
            </a:r>
            <a:r>
              <a:rPr lang="en-US" b="1" dirty="0"/>
              <a:t>Text</a:t>
            </a:r>
            <a:r>
              <a:rPr lang="en-US" dirty="0"/>
              <a:t> </a:t>
            </a:r>
            <a:r>
              <a:rPr lang="en-US" b="1" dirty="0"/>
              <a:t>Effects</a:t>
            </a:r>
            <a:r>
              <a:rPr lang="en-US" dirty="0"/>
              <a:t> dialog box launcher. In the </a:t>
            </a:r>
            <a:r>
              <a:rPr lang="en-US" b="1" dirty="0"/>
              <a:t>Format</a:t>
            </a:r>
            <a:r>
              <a:rPr lang="en-US" dirty="0"/>
              <a:t> </a:t>
            </a:r>
            <a:r>
              <a:rPr lang="en-US" b="1" dirty="0"/>
              <a:t>Text</a:t>
            </a:r>
            <a:r>
              <a:rPr lang="en-US" dirty="0"/>
              <a:t> </a:t>
            </a:r>
            <a:r>
              <a:rPr lang="en-US" b="1" dirty="0"/>
              <a:t>Effects</a:t>
            </a:r>
            <a:r>
              <a:rPr lang="en-US" dirty="0"/>
              <a:t> dialog box, click </a:t>
            </a:r>
            <a:r>
              <a:rPr lang="en-US" b="1" dirty="0"/>
              <a:t>Text Box </a:t>
            </a:r>
            <a:r>
              <a:rPr lang="en-US" dirty="0"/>
              <a:t>in the left pane. In the </a:t>
            </a:r>
            <a:r>
              <a:rPr lang="en-US" b="1" dirty="0"/>
              <a:t>Text Box </a:t>
            </a:r>
            <a:r>
              <a:rPr lang="en-US" dirty="0"/>
              <a:t>pane, under </a:t>
            </a:r>
            <a:r>
              <a:rPr lang="en-US" b="1" dirty="0"/>
              <a:t>Text layout</a:t>
            </a:r>
            <a:r>
              <a:rPr lang="en-US" dirty="0"/>
              <a:t>, in the </a:t>
            </a:r>
            <a:r>
              <a:rPr lang="en-US" b="1" dirty="0"/>
              <a:t>Text direction </a:t>
            </a:r>
            <a:r>
              <a:rPr lang="en-US" dirty="0"/>
              <a:t>list, select </a:t>
            </a:r>
            <a:r>
              <a:rPr lang="en-US" b="1" dirty="0"/>
              <a:t>Horizontal</a:t>
            </a:r>
            <a:r>
              <a:rPr lang="en-US" dirty="0"/>
              <a:t>.</a:t>
            </a:r>
            <a:endParaRPr lang="en-US" b="1" dirty="0"/>
          </a:p>
          <a:p>
            <a:pPr marL="231073" indent="-231073" defTabSz="924292">
              <a:buFont typeface="+mj-lt"/>
              <a:buAutoNum type="arabicPeriod"/>
              <a:defRPr/>
            </a:pPr>
            <a:r>
              <a:rPr lang="en-US" dirty="0"/>
              <a:t>Also in the </a:t>
            </a:r>
            <a:r>
              <a:rPr lang="en-US" b="1" dirty="0"/>
              <a:t>Format</a:t>
            </a:r>
            <a:r>
              <a:rPr lang="en-US" dirty="0"/>
              <a:t> </a:t>
            </a:r>
            <a:r>
              <a:rPr lang="en-US" b="1" dirty="0"/>
              <a:t>Text</a:t>
            </a:r>
            <a:r>
              <a:rPr lang="en-US" dirty="0"/>
              <a:t> </a:t>
            </a:r>
            <a:r>
              <a:rPr lang="en-US" b="1" dirty="0"/>
              <a:t>Effects</a:t>
            </a:r>
            <a:r>
              <a:rPr lang="en-US" dirty="0"/>
              <a:t> dialog box, click </a:t>
            </a:r>
            <a:r>
              <a:rPr lang="en-US" b="1" dirty="0"/>
              <a:t>3-D Rotation </a:t>
            </a:r>
            <a:r>
              <a:rPr lang="en-US" dirty="0"/>
              <a:t>in the left pane. In the </a:t>
            </a:r>
            <a:r>
              <a:rPr lang="en-US" b="1" dirty="0"/>
              <a:t>3-D Rotation </a:t>
            </a:r>
            <a:r>
              <a:rPr lang="en-US" dirty="0"/>
              <a:t>pane, click the button next to </a:t>
            </a:r>
            <a:r>
              <a:rPr lang="en-US" b="1" dirty="0"/>
              <a:t>Presets</a:t>
            </a:r>
            <a:r>
              <a:rPr lang="en-US" dirty="0"/>
              <a:t>, and then under </a:t>
            </a:r>
            <a:r>
              <a:rPr lang="en-US" b="1" dirty="0"/>
              <a:t>Parallel</a:t>
            </a:r>
            <a:r>
              <a:rPr lang="en-US" dirty="0"/>
              <a:t> click </a:t>
            </a:r>
            <a:r>
              <a:rPr lang="en-US" b="1" dirty="0"/>
              <a:t>Isometric Left Down </a:t>
            </a:r>
            <a:r>
              <a:rPr lang="en-US" dirty="0"/>
              <a:t>(first row, first option from the left). </a:t>
            </a:r>
          </a:p>
          <a:p>
            <a:pPr marL="231073" indent="-231073" defTabSz="924292">
              <a:buFont typeface="+mj-lt"/>
              <a:buAutoNum type="arabicPeriod"/>
              <a:defRPr/>
            </a:pPr>
            <a:r>
              <a:rPr lang="en-US" dirty="0"/>
              <a:t>Under </a:t>
            </a:r>
            <a:r>
              <a:rPr lang="en-US" b="1" dirty="0"/>
              <a:t>Drawing Tools</a:t>
            </a:r>
            <a:r>
              <a:rPr lang="en-US" dirty="0"/>
              <a:t>, on the </a:t>
            </a:r>
            <a:r>
              <a:rPr lang="en-US" b="1" dirty="0"/>
              <a:t>Format</a:t>
            </a:r>
            <a:r>
              <a:rPr lang="en-US" dirty="0"/>
              <a:t> tab, in the bottom right corner of the </a:t>
            </a:r>
            <a:r>
              <a:rPr lang="en-US" b="1" dirty="0"/>
              <a:t>Size</a:t>
            </a:r>
            <a:r>
              <a:rPr lang="en-US" dirty="0"/>
              <a:t> group, click the </a:t>
            </a:r>
            <a:r>
              <a:rPr lang="en-US" b="1" dirty="0"/>
              <a:t>Size and Position </a:t>
            </a:r>
            <a:r>
              <a:rPr lang="en-US" dirty="0"/>
              <a:t>dialog box launcher. In the </a:t>
            </a:r>
            <a:r>
              <a:rPr lang="en-US" b="1" dirty="0"/>
              <a:t>Format Shape </a:t>
            </a:r>
            <a:r>
              <a:rPr lang="en-US" dirty="0"/>
              <a:t>dialog box, click </a:t>
            </a:r>
            <a:r>
              <a:rPr lang="en-US" b="1" dirty="0"/>
              <a:t>Position</a:t>
            </a:r>
            <a:r>
              <a:rPr lang="en-US" dirty="0"/>
              <a:t> in the left pane. In the </a:t>
            </a:r>
            <a:r>
              <a:rPr lang="en-US" b="1" dirty="0"/>
              <a:t>Position </a:t>
            </a:r>
            <a:r>
              <a:rPr lang="en-US" dirty="0"/>
              <a:t>pane, do the following:</a:t>
            </a:r>
          </a:p>
          <a:p>
            <a:pPr marL="693218" lvl="1" indent="-231073" defTabSz="924292">
              <a:buFont typeface="Arial" pitchFamily="34" charset="0"/>
              <a:buChar char="•"/>
              <a:defRPr/>
            </a:pPr>
            <a:r>
              <a:rPr lang="en-US" dirty="0"/>
              <a:t>In the </a:t>
            </a:r>
            <a:r>
              <a:rPr lang="en-US" b="1" dirty="0"/>
              <a:t>Horizontal </a:t>
            </a:r>
            <a:r>
              <a:rPr lang="en-US" dirty="0"/>
              <a:t>box, enter </a:t>
            </a:r>
            <a:r>
              <a:rPr lang="en-US" b="1" dirty="0"/>
              <a:t>3.75”</a:t>
            </a:r>
            <a:r>
              <a:rPr lang="en-US" dirty="0"/>
              <a:t>.</a:t>
            </a:r>
          </a:p>
          <a:p>
            <a:pPr marL="693218" lvl="1" indent="-231073" defTabSz="924292">
              <a:buFont typeface="Arial" pitchFamily="34" charset="0"/>
              <a:buChar char="•"/>
              <a:defRPr/>
            </a:pPr>
            <a:r>
              <a:rPr lang="en-US" dirty="0"/>
              <a:t>In the </a:t>
            </a:r>
            <a:r>
              <a:rPr lang="en-US" b="1" dirty="0"/>
              <a:t>Vertical</a:t>
            </a:r>
            <a:r>
              <a:rPr lang="en-US" dirty="0"/>
              <a:t> box, enter </a:t>
            </a:r>
            <a:r>
              <a:rPr lang="en-US" b="1" dirty="0"/>
              <a:t>4.77”</a:t>
            </a:r>
            <a:r>
              <a:rPr lang="en-US" dirty="0"/>
              <a:t>.</a:t>
            </a:r>
          </a:p>
          <a:p>
            <a:pPr marL="231073" indent="-231073" defTabSz="924292">
              <a:buFont typeface="+mj-lt"/>
              <a:buAutoNum type="arabicPeriod"/>
              <a:defRPr/>
            </a:pPr>
            <a:r>
              <a:rPr lang="en-US" dirty="0"/>
              <a:t>Drag the square blue adjustment handles on the left and right of the second text box to adjust the width so that the text is centered on the bottom left face of the orange cube. </a:t>
            </a:r>
          </a:p>
          <a:p>
            <a:pPr marL="231073" indent="-231073" defTabSz="924292">
              <a:buFont typeface="+mj-lt"/>
              <a:buAutoNum type="arabicPeriod"/>
              <a:defRPr/>
            </a:pPr>
            <a:r>
              <a:rPr lang="en-US" dirty="0"/>
              <a:t>Select the second text box. On the </a:t>
            </a:r>
            <a:r>
              <a:rPr lang="en-US" b="1" dirty="0"/>
              <a:t>Home</a:t>
            </a:r>
            <a:r>
              <a:rPr lang="en-US" dirty="0"/>
              <a:t> tab, in the </a:t>
            </a:r>
            <a:r>
              <a:rPr lang="en-US" b="1" dirty="0"/>
              <a:t>Clipboard</a:t>
            </a:r>
            <a:r>
              <a:rPr lang="en-US" dirty="0"/>
              <a:t> group, click the arrow to the right of </a:t>
            </a:r>
            <a:r>
              <a:rPr lang="en-US" b="1" dirty="0"/>
              <a:t>Copy</a:t>
            </a:r>
            <a:r>
              <a:rPr lang="en-US" dirty="0"/>
              <a:t>, and then click </a:t>
            </a:r>
            <a:r>
              <a:rPr lang="en-US" b="1" dirty="0"/>
              <a:t>Duplicate</a:t>
            </a:r>
            <a:r>
              <a:rPr lang="en-US" dirty="0"/>
              <a:t>. </a:t>
            </a:r>
          </a:p>
          <a:p>
            <a:pPr marL="231073" indent="-231073" defTabSz="924292">
              <a:buFont typeface="+mj-lt"/>
              <a:buAutoNum type="arabicPeriod"/>
              <a:defRPr/>
            </a:pPr>
            <a:r>
              <a:rPr lang="en-US" dirty="0"/>
              <a:t>Click in the third text box and edit the text.</a:t>
            </a:r>
          </a:p>
          <a:p>
            <a:pPr marL="231073" indent="-231073" defTabSz="924292">
              <a:buFont typeface="+mj-lt"/>
              <a:buAutoNum type="arabicPeriod"/>
              <a:defRPr/>
            </a:pPr>
            <a:r>
              <a:rPr lang="en-US" dirty="0"/>
              <a:t>Select the third text box. Under </a:t>
            </a:r>
            <a:r>
              <a:rPr lang="en-US" b="1" dirty="0"/>
              <a:t>Drawing Tools</a:t>
            </a:r>
            <a:r>
              <a:rPr lang="en-US" dirty="0"/>
              <a:t>, on the </a:t>
            </a:r>
            <a:r>
              <a:rPr lang="en-US" b="1" dirty="0"/>
              <a:t>Format</a:t>
            </a:r>
            <a:r>
              <a:rPr lang="en-US" dirty="0"/>
              <a:t> tab, in the </a:t>
            </a:r>
            <a:r>
              <a:rPr lang="en-US" b="1" dirty="0"/>
              <a:t>WordArt Styles </a:t>
            </a:r>
            <a:r>
              <a:rPr lang="en-US" dirty="0"/>
              <a:t>group, click the </a:t>
            </a:r>
            <a:r>
              <a:rPr lang="en-US" b="1" dirty="0"/>
              <a:t>Format</a:t>
            </a:r>
            <a:r>
              <a:rPr lang="en-US" dirty="0"/>
              <a:t> </a:t>
            </a:r>
            <a:r>
              <a:rPr lang="en-US" b="1" dirty="0"/>
              <a:t>Text</a:t>
            </a:r>
            <a:r>
              <a:rPr lang="en-US" dirty="0"/>
              <a:t> </a:t>
            </a:r>
            <a:r>
              <a:rPr lang="en-US" b="1" dirty="0"/>
              <a:t>Effects</a:t>
            </a:r>
            <a:r>
              <a:rPr lang="en-US" dirty="0"/>
              <a:t> dialog box launcher. In the </a:t>
            </a:r>
            <a:r>
              <a:rPr lang="en-US" b="1" dirty="0"/>
              <a:t>Format</a:t>
            </a:r>
            <a:r>
              <a:rPr lang="en-US" dirty="0"/>
              <a:t> </a:t>
            </a:r>
            <a:r>
              <a:rPr lang="en-US" b="1" dirty="0"/>
              <a:t>Text</a:t>
            </a:r>
            <a:r>
              <a:rPr lang="en-US" dirty="0"/>
              <a:t> </a:t>
            </a:r>
            <a:r>
              <a:rPr lang="en-US" b="1" dirty="0"/>
              <a:t>Effects</a:t>
            </a:r>
            <a:r>
              <a:rPr lang="en-US" dirty="0"/>
              <a:t> dialog box, click </a:t>
            </a:r>
            <a:r>
              <a:rPr lang="en-US" b="1" dirty="0"/>
              <a:t>3-D Rotation </a:t>
            </a:r>
            <a:r>
              <a:rPr lang="en-US" dirty="0"/>
              <a:t>in the left pane. In the </a:t>
            </a:r>
            <a:r>
              <a:rPr lang="en-US" b="1" dirty="0"/>
              <a:t>3-D Rotation </a:t>
            </a:r>
            <a:r>
              <a:rPr lang="en-US" dirty="0"/>
              <a:t>pane, click the button next to </a:t>
            </a:r>
            <a:r>
              <a:rPr lang="en-US" b="1" dirty="0"/>
              <a:t>Presets</a:t>
            </a:r>
            <a:r>
              <a:rPr lang="en-US" dirty="0"/>
              <a:t>, and then under </a:t>
            </a:r>
            <a:r>
              <a:rPr lang="en-US" b="1" dirty="0"/>
              <a:t>Parallel</a:t>
            </a:r>
            <a:r>
              <a:rPr lang="en-US" dirty="0"/>
              <a:t> click </a:t>
            </a:r>
            <a:r>
              <a:rPr lang="en-US" b="1" dirty="0"/>
              <a:t>Isometric Right Up </a:t>
            </a:r>
            <a:r>
              <a:rPr lang="en-US" dirty="0"/>
              <a:t>(first row, second option from the left). </a:t>
            </a:r>
          </a:p>
          <a:p>
            <a:pPr marL="231073" indent="-231073" defTabSz="924292">
              <a:buFont typeface="+mj-lt"/>
              <a:buAutoNum type="arabicPeriod"/>
              <a:defRPr/>
            </a:pPr>
            <a:r>
              <a:rPr lang="en-US" dirty="0"/>
              <a:t>Under </a:t>
            </a:r>
            <a:r>
              <a:rPr lang="en-US" b="1" dirty="0"/>
              <a:t>Drawing Tools</a:t>
            </a:r>
            <a:r>
              <a:rPr lang="en-US" dirty="0"/>
              <a:t>, on the </a:t>
            </a:r>
            <a:r>
              <a:rPr lang="en-US" b="1" dirty="0"/>
              <a:t>Format</a:t>
            </a:r>
            <a:r>
              <a:rPr lang="en-US" dirty="0"/>
              <a:t> tab, in the </a:t>
            </a:r>
            <a:r>
              <a:rPr lang="en-US" b="1" dirty="0"/>
              <a:t>Size</a:t>
            </a:r>
            <a:r>
              <a:rPr lang="en-US" dirty="0"/>
              <a:t> group, click the </a:t>
            </a:r>
            <a:r>
              <a:rPr lang="en-US" b="1" dirty="0"/>
              <a:t>Size and Position </a:t>
            </a:r>
            <a:r>
              <a:rPr lang="en-US" dirty="0"/>
              <a:t>dialog box launcher. In the </a:t>
            </a:r>
            <a:r>
              <a:rPr lang="en-US" b="1" dirty="0"/>
              <a:t>Size and Position </a:t>
            </a:r>
            <a:r>
              <a:rPr lang="en-US" dirty="0"/>
              <a:t>dialog box, on the </a:t>
            </a:r>
            <a:r>
              <a:rPr lang="en-US" b="1" dirty="0"/>
              <a:t>Position </a:t>
            </a:r>
            <a:r>
              <a:rPr lang="en-US" dirty="0"/>
              <a:t>tab, do the following:</a:t>
            </a:r>
          </a:p>
          <a:p>
            <a:pPr marL="693218" lvl="1" indent="-231073" defTabSz="924292">
              <a:buFont typeface="Arial" pitchFamily="34" charset="0"/>
              <a:buChar char="•"/>
              <a:defRPr/>
            </a:pPr>
            <a:r>
              <a:rPr lang="en-US" dirty="0"/>
              <a:t>In the </a:t>
            </a:r>
            <a:r>
              <a:rPr lang="en-US" b="1" dirty="0"/>
              <a:t>Horizontal</a:t>
            </a:r>
            <a:r>
              <a:rPr lang="en-US" dirty="0"/>
              <a:t> box, enter </a:t>
            </a:r>
            <a:r>
              <a:rPr lang="en-US" b="1" dirty="0"/>
              <a:t>3.81”</a:t>
            </a:r>
            <a:r>
              <a:rPr lang="en-US" dirty="0"/>
              <a:t>.</a:t>
            </a:r>
          </a:p>
          <a:p>
            <a:pPr marL="693218" lvl="1" indent="-231073" defTabSz="924292">
              <a:buFont typeface="Arial" pitchFamily="34" charset="0"/>
              <a:buChar char="•"/>
              <a:defRPr/>
            </a:pPr>
            <a:r>
              <a:rPr lang="en-US" dirty="0"/>
              <a:t>In the </a:t>
            </a:r>
            <a:r>
              <a:rPr lang="en-US" b="1" dirty="0"/>
              <a:t>Vertical</a:t>
            </a:r>
            <a:r>
              <a:rPr lang="en-US" dirty="0"/>
              <a:t> box, enter </a:t>
            </a:r>
            <a:r>
              <a:rPr lang="en-US" b="1" dirty="0"/>
              <a:t>2.59”</a:t>
            </a:r>
            <a:r>
              <a:rPr lang="en-US" dirty="0"/>
              <a:t>.</a:t>
            </a:r>
          </a:p>
          <a:p>
            <a:pPr marL="231073" indent="-231073" defTabSz="924292">
              <a:buFont typeface="+mj-lt"/>
              <a:buAutoNum type="arabicPeriod"/>
              <a:defRPr/>
            </a:pPr>
            <a:r>
              <a:rPr lang="en-US" dirty="0"/>
              <a:t> Drag the square blue adjustment handles on the left and right of the third text box to adjust the width so that the text is centered on the bottom right face of the blue cube. </a:t>
            </a:r>
          </a:p>
          <a:p>
            <a:pPr marL="231073" indent="-231073" defTabSz="924292">
              <a:defRPr/>
            </a:pPr>
            <a:endParaRPr lang="en-US" dirty="0"/>
          </a:p>
          <a:p>
            <a:endParaRPr lang="en-US" dirty="0"/>
          </a:p>
          <a:p>
            <a:r>
              <a:rPr lang="en-US" dirty="0"/>
              <a:t>To reproduce the background effects on this slide, do the following:</a:t>
            </a:r>
          </a:p>
          <a:p>
            <a:pPr marL="231073" indent="-231073">
              <a:buFont typeface="+mj-lt"/>
              <a:buAutoNum type="arabicPeriod"/>
            </a:pPr>
            <a:r>
              <a:rPr lang="en-US" dirty="0"/>
              <a:t>On the </a:t>
            </a:r>
            <a:r>
              <a:rPr lang="en-US" b="1" dirty="0"/>
              <a:t>Design</a:t>
            </a:r>
            <a:r>
              <a:rPr lang="en-US" dirty="0"/>
              <a:t> tab, in the </a:t>
            </a:r>
            <a:r>
              <a:rPr lang="en-US" b="1" dirty="0"/>
              <a:t>Background</a:t>
            </a:r>
            <a:r>
              <a:rPr lang="en-US" dirty="0"/>
              <a:t> group, click </a:t>
            </a:r>
            <a:r>
              <a:rPr lang="en-US" b="1" dirty="0"/>
              <a:t>Background Styles</a:t>
            </a:r>
            <a:r>
              <a:rPr lang="en-US" dirty="0"/>
              <a:t>, and then click </a:t>
            </a:r>
            <a:r>
              <a:rPr lang="en-US" b="1" dirty="0"/>
              <a:t>Format Background</a:t>
            </a:r>
            <a:r>
              <a:rPr lang="en-US" dirty="0"/>
              <a:t>. In the </a:t>
            </a:r>
            <a:r>
              <a:rPr lang="en-US" b="1" dirty="0"/>
              <a:t>Format Background </a:t>
            </a:r>
            <a:r>
              <a:rPr lang="en-US" dirty="0"/>
              <a:t>dialog box, click </a:t>
            </a:r>
            <a:r>
              <a:rPr lang="en-US" b="1" dirty="0"/>
              <a:t>Fill</a:t>
            </a:r>
            <a:r>
              <a:rPr lang="en-US" dirty="0"/>
              <a:t> in the left pane, select </a:t>
            </a:r>
            <a:r>
              <a:rPr lang="en-US" b="1" dirty="0"/>
              <a:t>Gradient fill</a:t>
            </a:r>
            <a:r>
              <a:rPr lang="en-US" dirty="0"/>
              <a:t> in the </a:t>
            </a:r>
            <a:r>
              <a:rPr lang="en-US" b="1" dirty="0"/>
              <a:t>Fill</a:t>
            </a:r>
            <a:r>
              <a:rPr lang="en-US" dirty="0"/>
              <a:t> pane, and then do the following:</a:t>
            </a:r>
          </a:p>
          <a:p>
            <a:pPr marL="693218" lvl="1" indent="-231073">
              <a:buFont typeface="Arial" pitchFamily="34" charset="0"/>
              <a:buChar char="•"/>
            </a:pPr>
            <a:r>
              <a:rPr lang="en-US" dirty="0"/>
              <a:t>In the </a:t>
            </a:r>
            <a:r>
              <a:rPr lang="en-US" b="1" dirty="0"/>
              <a:t>Type</a:t>
            </a:r>
            <a:r>
              <a:rPr lang="en-US" dirty="0"/>
              <a:t> list, select </a:t>
            </a:r>
            <a:r>
              <a:rPr lang="en-US" b="1" dirty="0"/>
              <a:t>Radial</a:t>
            </a:r>
            <a:r>
              <a:rPr lang="en-US" dirty="0"/>
              <a:t>.</a:t>
            </a:r>
          </a:p>
          <a:p>
            <a:pPr marL="693218" lvl="1" indent="-231073">
              <a:buFont typeface="Arial" pitchFamily="34" charset="0"/>
              <a:buChar char="•"/>
            </a:pPr>
            <a:r>
              <a:rPr lang="en-US" dirty="0"/>
              <a:t>Click the button next to </a:t>
            </a:r>
            <a:r>
              <a:rPr lang="en-US" b="1" dirty="0"/>
              <a:t>Direction</a:t>
            </a:r>
            <a:r>
              <a:rPr lang="en-US" dirty="0"/>
              <a:t>, and then click </a:t>
            </a:r>
            <a:r>
              <a:rPr lang="en-US" b="1" dirty="0"/>
              <a:t>From Center </a:t>
            </a:r>
            <a:r>
              <a:rPr lang="en-US" dirty="0"/>
              <a:t>(third option from the left).</a:t>
            </a:r>
            <a:endParaRPr lang="en-US" b="1" dirty="0"/>
          </a:p>
          <a:p>
            <a:pPr marL="693218" lvl="1" indent="-231073">
              <a:buFont typeface="Arial" pitchFamily="34" charset="0"/>
              <a:buChar char="•"/>
            </a:pPr>
            <a:r>
              <a:rPr lang="en-US" dirty="0"/>
              <a:t>Under </a:t>
            </a:r>
            <a:r>
              <a:rPr lang="en-US" b="1" dirty="0"/>
              <a:t>Gradient stops</a:t>
            </a:r>
            <a:r>
              <a:rPr lang="en-US" dirty="0"/>
              <a:t>, click </a:t>
            </a:r>
            <a:r>
              <a:rPr lang="en-US" b="1" dirty="0"/>
              <a:t>Add gradient stops</a:t>
            </a:r>
            <a:r>
              <a:rPr lang="en-US" dirty="0"/>
              <a:t> or </a:t>
            </a:r>
            <a:r>
              <a:rPr lang="en-US" b="1" dirty="0"/>
              <a:t>Remove gradient stops</a:t>
            </a:r>
            <a:r>
              <a:rPr lang="en-US" dirty="0"/>
              <a:t> until two stops appear in the slider.</a:t>
            </a:r>
          </a:p>
          <a:p>
            <a:pPr marL="231073" indent="-231073">
              <a:buFont typeface="+mj-lt"/>
              <a:buAutoNum type="arabicPeriod"/>
            </a:pPr>
            <a:r>
              <a:rPr lang="en-US" dirty="0"/>
              <a:t>Also under </a:t>
            </a:r>
            <a:r>
              <a:rPr lang="en-US" b="1" dirty="0"/>
              <a:t>Gradient stops</a:t>
            </a:r>
            <a:r>
              <a:rPr lang="en-US" dirty="0"/>
              <a:t>, customize the gradient stops as follows:</a:t>
            </a:r>
          </a:p>
          <a:p>
            <a:pPr marL="693218" lvl="1" indent="-231073">
              <a:buFont typeface="Arial" pitchFamily="34" charset="0"/>
              <a:buChar char="•"/>
            </a:pPr>
            <a:r>
              <a:rPr lang="en-US" dirty="0"/>
              <a:t>Select the first stop in the slider, and then do the following: </a:t>
            </a:r>
          </a:p>
          <a:p>
            <a:pPr marL="1155364" lvl="2" indent="-231073">
              <a:buFont typeface="Arial" pitchFamily="34" charset="0"/>
              <a:buChar char="•"/>
            </a:pPr>
            <a:r>
              <a:rPr lang="en-US" dirty="0"/>
              <a:t>In the </a:t>
            </a:r>
            <a:r>
              <a:rPr lang="en-US" b="1" dirty="0"/>
              <a:t>Position </a:t>
            </a:r>
            <a:r>
              <a:rPr lang="en-US" dirty="0"/>
              <a:t>box, enter </a:t>
            </a:r>
            <a:r>
              <a:rPr lang="en-US" b="1" dirty="0"/>
              <a:t>0%</a:t>
            </a:r>
            <a:r>
              <a:rPr lang="en-US" dirty="0"/>
              <a:t>.</a:t>
            </a:r>
          </a:p>
          <a:p>
            <a:pPr marL="1155364" lvl="2" indent="-231073">
              <a:buFont typeface="Arial" pitchFamily="34" charset="0"/>
              <a:buChar char="•"/>
            </a:pPr>
            <a:r>
              <a:rPr lang="en-US" dirty="0"/>
              <a:t>Click the button next to </a:t>
            </a:r>
            <a:r>
              <a:rPr lang="en-US" b="1" dirty="0"/>
              <a:t>Color</a:t>
            </a:r>
            <a:r>
              <a:rPr lang="en-US" dirty="0"/>
              <a:t>, and then under </a:t>
            </a:r>
            <a:r>
              <a:rPr lang="en-US" b="1" dirty="0"/>
              <a:t>Theme Colors</a:t>
            </a:r>
            <a:r>
              <a:rPr lang="en-US" dirty="0"/>
              <a:t> click </a:t>
            </a:r>
            <a:r>
              <a:rPr lang="en-US" b="1" dirty="0"/>
              <a:t>White, Background 1 </a:t>
            </a:r>
            <a:r>
              <a:rPr lang="en-US" dirty="0"/>
              <a:t>(first row, first option from the left).</a:t>
            </a:r>
          </a:p>
          <a:p>
            <a:pPr marL="1155364" lvl="2" indent="-231073">
              <a:buFont typeface="Arial" pitchFamily="34" charset="0"/>
              <a:buChar char="•"/>
            </a:pPr>
            <a:r>
              <a:rPr lang="en-US" dirty="0"/>
              <a:t>In the </a:t>
            </a:r>
            <a:r>
              <a:rPr lang="en-US" b="1" dirty="0"/>
              <a:t>Transparency</a:t>
            </a:r>
            <a:r>
              <a:rPr lang="en-US" dirty="0"/>
              <a:t> box, enter </a:t>
            </a:r>
            <a:r>
              <a:rPr lang="en-US" b="1" dirty="0"/>
              <a:t>0%</a:t>
            </a:r>
            <a:r>
              <a:rPr lang="en-US" dirty="0"/>
              <a:t>. </a:t>
            </a:r>
          </a:p>
          <a:p>
            <a:pPr marL="693218" lvl="1" indent="-231073">
              <a:buFont typeface="Arial" pitchFamily="34" charset="0"/>
              <a:buChar char="•"/>
            </a:pPr>
            <a:r>
              <a:rPr lang="en-US" dirty="0"/>
              <a:t>Select the next stop in the slider, and then do the following: </a:t>
            </a:r>
          </a:p>
          <a:p>
            <a:pPr marL="1155364" lvl="2" indent="-231073">
              <a:buFont typeface="Arial" pitchFamily="34" charset="0"/>
              <a:buChar char="•"/>
            </a:pPr>
            <a:r>
              <a:rPr lang="en-US" dirty="0"/>
              <a:t>In the </a:t>
            </a:r>
            <a:r>
              <a:rPr lang="en-US" b="1" dirty="0"/>
              <a:t>Position </a:t>
            </a:r>
            <a:r>
              <a:rPr lang="en-US" dirty="0"/>
              <a:t>box, enter </a:t>
            </a:r>
            <a:r>
              <a:rPr lang="en-US" b="1" dirty="0"/>
              <a:t>100%</a:t>
            </a:r>
            <a:r>
              <a:rPr lang="en-US" dirty="0"/>
              <a:t>.</a:t>
            </a:r>
          </a:p>
          <a:p>
            <a:pPr marL="1155364" lvl="2" indent="-231073" defTabSz="924292">
              <a:buFont typeface="Arial" pitchFamily="34" charset="0"/>
              <a:buChar char="•"/>
              <a:defRPr/>
            </a:pPr>
            <a:r>
              <a:rPr lang="en-US" dirty="0"/>
              <a:t>Click the button next to </a:t>
            </a:r>
            <a:r>
              <a:rPr lang="en-US" b="1" dirty="0"/>
              <a:t>Color</a:t>
            </a:r>
            <a:r>
              <a:rPr lang="en-US" dirty="0"/>
              <a:t>, and then under </a:t>
            </a:r>
            <a:r>
              <a:rPr lang="en-US" b="1" dirty="0"/>
              <a:t>Theme Colors</a:t>
            </a:r>
            <a:r>
              <a:rPr lang="en-US" dirty="0"/>
              <a:t> click </a:t>
            </a:r>
            <a:r>
              <a:rPr lang="en-US" b="1" dirty="0">
                <a:solidFill>
                  <a:schemeClr val="accent6"/>
                </a:solidFill>
              </a:rPr>
              <a:t>White, Background 1, Darker 35% </a:t>
            </a:r>
            <a:r>
              <a:rPr lang="en-US" dirty="0">
                <a:solidFill>
                  <a:schemeClr val="accent6"/>
                </a:solidFill>
              </a:rPr>
              <a:t>(fifth row, first option from the left).</a:t>
            </a:r>
            <a:endParaRPr lang="en-US" dirty="0"/>
          </a:p>
          <a:p>
            <a:pPr marL="1155364" lvl="2" indent="-231073">
              <a:buFont typeface="Arial" pitchFamily="34" charset="0"/>
              <a:buChar char="•"/>
            </a:pPr>
            <a:r>
              <a:rPr lang="en-US" dirty="0"/>
              <a:t>In the </a:t>
            </a:r>
            <a:r>
              <a:rPr lang="en-US" b="1" dirty="0"/>
              <a:t>Transparency</a:t>
            </a:r>
            <a:r>
              <a:rPr lang="en-US" dirty="0"/>
              <a:t> box, enter </a:t>
            </a:r>
            <a:r>
              <a:rPr lang="en-US" b="1" dirty="0"/>
              <a:t>0%</a:t>
            </a:r>
            <a:r>
              <a:rPr lang="en-US" dirty="0"/>
              <a:t>. </a:t>
            </a:r>
          </a:p>
        </p:txBody>
      </p:sp>
      <p:sp>
        <p:nvSpPr>
          <p:cNvPr id="6" name="Slide Image Placeholder 5"/>
          <p:cNvSpPr>
            <a:spLocks noGrp="1" noRot="1" noChangeAspect="1"/>
          </p:cNvSpPr>
          <p:nvPr>
            <p:ph type="sldImg"/>
          </p:nvPr>
        </p:nvSpPr>
        <p:spPr/>
      </p:sp>
    </p:spTree>
    <p:extLst>
      <p:ext uri="{BB962C8B-B14F-4D97-AF65-F5344CB8AC3E}">
        <p14:creationId xmlns:p14="http://schemas.microsoft.com/office/powerpoint/2010/main" val="330325039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numCol="2" spcCol="184859">
            <a:normAutofit fontScale="32500" lnSpcReduction="20000"/>
          </a:bodyPr>
          <a:lstStyle/>
          <a:p>
            <a:r>
              <a:rPr lang="en-US" sz="1400" b="1" dirty="0"/>
              <a:t>Stacked blocks with text</a:t>
            </a:r>
            <a:endParaRPr lang="en-US" sz="1400" dirty="0"/>
          </a:p>
          <a:p>
            <a:r>
              <a:rPr lang="en-US" sz="1400" dirty="0"/>
              <a:t>(Intermediate) </a:t>
            </a:r>
          </a:p>
          <a:p>
            <a:r>
              <a:rPr lang="en-US" dirty="0"/>
              <a:t> </a:t>
            </a:r>
          </a:p>
          <a:p>
            <a:endParaRPr lang="en-US" dirty="0"/>
          </a:p>
          <a:p>
            <a:r>
              <a:rPr lang="en-US" dirty="0"/>
              <a:t>To reproduce the shape effects on this slide, do the following:</a:t>
            </a:r>
          </a:p>
          <a:p>
            <a:pPr marL="231073" indent="-231073" defTabSz="924292">
              <a:buFont typeface="+mj-lt"/>
              <a:buAutoNum type="arabicPeriod"/>
              <a:defRPr/>
            </a:pPr>
            <a:r>
              <a:rPr lang="en-US" dirty="0"/>
              <a:t>On the </a:t>
            </a:r>
            <a:r>
              <a:rPr lang="en-US" b="1" dirty="0"/>
              <a:t>Home</a:t>
            </a:r>
            <a:r>
              <a:rPr lang="en-US" dirty="0"/>
              <a:t> tab, in the </a:t>
            </a:r>
            <a:r>
              <a:rPr lang="en-US" b="1" dirty="0"/>
              <a:t>Slides</a:t>
            </a:r>
            <a:r>
              <a:rPr lang="en-US" dirty="0"/>
              <a:t> group, click </a:t>
            </a:r>
            <a:r>
              <a:rPr lang="en-US" b="1" dirty="0"/>
              <a:t>Layout</a:t>
            </a:r>
            <a:r>
              <a:rPr lang="en-US" dirty="0"/>
              <a:t>, and then click </a:t>
            </a:r>
            <a:r>
              <a:rPr lang="en-US" b="1" dirty="0"/>
              <a:t>Blank</a:t>
            </a:r>
            <a:r>
              <a:rPr lang="en-US" dirty="0"/>
              <a:t>.</a:t>
            </a:r>
          </a:p>
          <a:p>
            <a:pPr marL="231073" indent="-231073" defTabSz="924292">
              <a:buFont typeface="+mj-lt"/>
              <a:buAutoNum type="arabicPeriod"/>
              <a:defRPr/>
            </a:pPr>
            <a:r>
              <a:rPr lang="en-US" dirty="0"/>
              <a:t>On the </a:t>
            </a:r>
            <a:r>
              <a:rPr lang="en-US" b="1" dirty="0"/>
              <a:t>Home</a:t>
            </a:r>
            <a:r>
              <a:rPr lang="en-US" dirty="0"/>
              <a:t> tab, in the </a:t>
            </a:r>
            <a:r>
              <a:rPr lang="en-US" b="1" dirty="0"/>
              <a:t>Drawing</a:t>
            </a:r>
            <a:r>
              <a:rPr lang="en-US" dirty="0"/>
              <a:t> group, click </a:t>
            </a:r>
            <a:r>
              <a:rPr lang="en-US" b="1" dirty="0"/>
              <a:t>Shapes</a:t>
            </a:r>
            <a:r>
              <a:rPr lang="en-US" dirty="0"/>
              <a:t>, and then under </a:t>
            </a:r>
            <a:r>
              <a:rPr lang="en-US" b="1" dirty="0"/>
              <a:t>Rectangles</a:t>
            </a:r>
            <a:r>
              <a:rPr lang="en-US" dirty="0"/>
              <a:t> click </a:t>
            </a:r>
            <a:r>
              <a:rPr lang="en-US" b="1" dirty="0"/>
              <a:t>Rectangle</a:t>
            </a:r>
            <a:r>
              <a:rPr lang="en-US" dirty="0"/>
              <a:t> (first option from the left). On the slide, drag to draw a rectangle. </a:t>
            </a:r>
          </a:p>
          <a:p>
            <a:pPr marL="231073" indent="-231073">
              <a:buFont typeface="+mj-lt"/>
              <a:buAutoNum type="arabicPeriod"/>
            </a:pPr>
            <a:r>
              <a:rPr lang="en-US" dirty="0"/>
              <a:t>Under </a:t>
            </a:r>
            <a:r>
              <a:rPr lang="en-US" b="1" dirty="0"/>
              <a:t>Drawing Tools</a:t>
            </a:r>
            <a:r>
              <a:rPr lang="en-US" dirty="0"/>
              <a:t>, on the </a:t>
            </a:r>
            <a:r>
              <a:rPr lang="en-US" b="1" dirty="0"/>
              <a:t>Format</a:t>
            </a:r>
            <a:r>
              <a:rPr lang="en-US" dirty="0"/>
              <a:t> tab, in the </a:t>
            </a:r>
            <a:r>
              <a:rPr lang="en-US" b="1" dirty="0"/>
              <a:t>Size</a:t>
            </a:r>
            <a:r>
              <a:rPr lang="en-US" dirty="0"/>
              <a:t> group, click the </a:t>
            </a:r>
            <a:r>
              <a:rPr lang="en-US" b="1" dirty="0"/>
              <a:t>Size and Position </a:t>
            </a:r>
            <a:r>
              <a:rPr lang="en-US" dirty="0"/>
              <a:t>dialog box launcher. In the </a:t>
            </a:r>
            <a:r>
              <a:rPr lang="en-US" b="1" dirty="0"/>
              <a:t>Format Shape </a:t>
            </a:r>
            <a:r>
              <a:rPr lang="en-US" dirty="0"/>
              <a:t>dialog box, click </a:t>
            </a:r>
            <a:r>
              <a:rPr lang="en-US" b="1" dirty="0"/>
              <a:t>Size</a:t>
            </a:r>
            <a:r>
              <a:rPr lang="en-US" dirty="0"/>
              <a:t> in the left pane. In the </a:t>
            </a:r>
            <a:r>
              <a:rPr lang="en-US" b="1" dirty="0"/>
              <a:t>Size </a:t>
            </a:r>
            <a:r>
              <a:rPr lang="en-US" dirty="0"/>
              <a:t>pane, do the following:</a:t>
            </a:r>
          </a:p>
          <a:p>
            <a:pPr marL="693218" lvl="1" indent="-231073" defTabSz="924292">
              <a:buFont typeface="Arial" pitchFamily="34" charset="0"/>
              <a:buChar char="•"/>
              <a:defRPr/>
            </a:pPr>
            <a:r>
              <a:rPr lang="en-US" dirty="0"/>
              <a:t>Under </a:t>
            </a:r>
            <a:r>
              <a:rPr lang="en-US" b="1" dirty="0"/>
              <a:t>Size and rotate</a:t>
            </a:r>
            <a:r>
              <a:rPr lang="en-US" dirty="0"/>
              <a:t>, in the </a:t>
            </a:r>
            <a:r>
              <a:rPr lang="en-US" b="1" dirty="0"/>
              <a:t>Height </a:t>
            </a:r>
            <a:r>
              <a:rPr lang="en-US" dirty="0"/>
              <a:t>box, enter </a:t>
            </a:r>
            <a:r>
              <a:rPr lang="en-US" b="1" dirty="0"/>
              <a:t>1.75”</a:t>
            </a:r>
            <a:r>
              <a:rPr lang="en-US" dirty="0"/>
              <a:t>.</a:t>
            </a:r>
          </a:p>
          <a:p>
            <a:pPr marL="693218" lvl="1" indent="-231073" defTabSz="924292">
              <a:buFont typeface="Arial" pitchFamily="34" charset="0"/>
              <a:buChar char="•"/>
              <a:defRPr/>
            </a:pPr>
            <a:r>
              <a:rPr lang="en-US" dirty="0"/>
              <a:t>In the </a:t>
            </a:r>
            <a:r>
              <a:rPr lang="en-US" b="1" dirty="0"/>
              <a:t>Width </a:t>
            </a:r>
            <a:r>
              <a:rPr lang="en-US" dirty="0"/>
              <a:t>box, enter </a:t>
            </a:r>
            <a:r>
              <a:rPr lang="en-US" b="1" dirty="0"/>
              <a:t>1.75”</a:t>
            </a:r>
            <a:r>
              <a:rPr lang="en-US" dirty="0"/>
              <a:t>.</a:t>
            </a:r>
          </a:p>
          <a:p>
            <a:pPr marL="231073" indent="-231073">
              <a:buFont typeface="+mj-lt"/>
              <a:buAutoNum type="arabicPeriod"/>
            </a:pPr>
            <a:r>
              <a:rPr lang="en-US" dirty="0"/>
              <a:t>Also in the </a:t>
            </a:r>
            <a:r>
              <a:rPr lang="en-US" b="1" dirty="0"/>
              <a:t>Format Shape </a:t>
            </a:r>
            <a:r>
              <a:rPr lang="en-US" dirty="0"/>
              <a:t>dialog box, click </a:t>
            </a:r>
            <a:r>
              <a:rPr lang="en-US" b="1" dirty="0"/>
              <a:t>Position</a:t>
            </a:r>
            <a:r>
              <a:rPr lang="en-US" dirty="0"/>
              <a:t> in the left pane. in the </a:t>
            </a:r>
            <a:r>
              <a:rPr lang="en-US" b="1" dirty="0"/>
              <a:t>Position </a:t>
            </a:r>
            <a:r>
              <a:rPr lang="en-US" dirty="0"/>
              <a:t>pane, do the following:</a:t>
            </a:r>
          </a:p>
          <a:p>
            <a:pPr marL="693218" lvl="1" indent="-231073">
              <a:buFont typeface="Arial" pitchFamily="34" charset="0"/>
              <a:buChar char="•"/>
            </a:pPr>
            <a:r>
              <a:rPr lang="en-US" dirty="0"/>
              <a:t>In the </a:t>
            </a:r>
            <a:r>
              <a:rPr lang="en-US" b="1" dirty="0"/>
              <a:t>Horizontal</a:t>
            </a:r>
            <a:r>
              <a:rPr lang="en-US" dirty="0"/>
              <a:t> box, enter </a:t>
            </a:r>
            <a:r>
              <a:rPr lang="en-US" b="1" dirty="0"/>
              <a:t>1.76”</a:t>
            </a:r>
            <a:r>
              <a:rPr lang="en-US" dirty="0"/>
              <a:t>. In the </a:t>
            </a:r>
            <a:r>
              <a:rPr lang="en-US" b="1" dirty="0"/>
              <a:t>From</a:t>
            </a:r>
            <a:r>
              <a:rPr lang="en-US" dirty="0"/>
              <a:t> box, click </a:t>
            </a:r>
            <a:r>
              <a:rPr lang="en-US" b="1" dirty="0"/>
              <a:t>Top Left Corner</a:t>
            </a:r>
            <a:r>
              <a:rPr lang="en-US" dirty="0"/>
              <a:t>.</a:t>
            </a:r>
          </a:p>
          <a:p>
            <a:pPr marL="693218" lvl="1" indent="-231073" defTabSz="924292">
              <a:buFont typeface="Arial" pitchFamily="34" charset="0"/>
              <a:buChar char="•"/>
              <a:defRPr/>
            </a:pPr>
            <a:r>
              <a:rPr lang="en-US" dirty="0"/>
              <a:t>In the </a:t>
            </a:r>
            <a:r>
              <a:rPr lang="en-US" b="1" dirty="0"/>
              <a:t>Vertical</a:t>
            </a:r>
            <a:r>
              <a:rPr lang="en-US" dirty="0"/>
              <a:t> box, enter </a:t>
            </a:r>
            <a:r>
              <a:rPr lang="en-US" b="1" dirty="0"/>
              <a:t>3.17”</a:t>
            </a:r>
            <a:r>
              <a:rPr lang="en-US" dirty="0"/>
              <a:t>. In the </a:t>
            </a:r>
            <a:r>
              <a:rPr lang="en-US" b="1" dirty="0"/>
              <a:t>From</a:t>
            </a:r>
            <a:r>
              <a:rPr lang="en-US" dirty="0"/>
              <a:t> box, click </a:t>
            </a:r>
            <a:r>
              <a:rPr lang="en-US" b="1" dirty="0"/>
              <a:t>Top Left Corner</a:t>
            </a:r>
            <a:r>
              <a:rPr lang="en-US" dirty="0"/>
              <a:t>.</a:t>
            </a:r>
          </a:p>
          <a:p>
            <a:pPr marL="231073" indent="-231073">
              <a:buFont typeface="+mj-lt"/>
              <a:buAutoNum type="arabicPeriod"/>
            </a:pPr>
            <a:r>
              <a:rPr lang="en-US" dirty="0"/>
              <a:t>Also in the </a:t>
            </a:r>
            <a:r>
              <a:rPr lang="en-US" b="1" dirty="0"/>
              <a:t>Format Shape </a:t>
            </a:r>
            <a:r>
              <a:rPr lang="en-US" dirty="0"/>
              <a:t>dialog box, click </a:t>
            </a:r>
            <a:r>
              <a:rPr lang="en-US" b="1" dirty="0"/>
              <a:t>Fill</a:t>
            </a:r>
            <a:r>
              <a:rPr lang="en-US" dirty="0"/>
              <a:t> in the left pane. In the </a:t>
            </a:r>
            <a:r>
              <a:rPr lang="en-US" b="1" dirty="0"/>
              <a:t>Fill</a:t>
            </a:r>
            <a:r>
              <a:rPr lang="en-US" dirty="0"/>
              <a:t> pane, select </a:t>
            </a:r>
            <a:r>
              <a:rPr lang="en-US" b="1" dirty="0"/>
              <a:t>Solid fill</a:t>
            </a:r>
            <a:r>
              <a:rPr lang="en-US" dirty="0"/>
              <a:t>, click the button next to </a:t>
            </a:r>
            <a:r>
              <a:rPr lang="en-US" b="1" dirty="0"/>
              <a:t>Colors</a:t>
            </a:r>
            <a:r>
              <a:rPr lang="en-US" dirty="0"/>
              <a:t>, and then click </a:t>
            </a:r>
            <a:r>
              <a:rPr lang="en-US" b="1" dirty="0"/>
              <a:t>More Colors</a:t>
            </a:r>
            <a:r>
              <a:rPr lang="en-US" dirty="0"/>
              <a:t>. In the </a:t>
            </a:r>
            <a:r>
              <a:rPr lang="en-US" b="1" dirty="0"/>
              <a:t>Colors</a:t>
            </a:r>
            <a:r>
              <a:rPr lang="en-US" dirty="0"/>
              <a:t> dialog box, on the </a:t>
            </a:r>
            <a:r>
              <a:rPr lang="en-US" b="1" dirty="0"/>
              <a:t>Custom</a:t>
            </a:r>
            <a:r>
              <a:rPr lang="en-US" dirty="0"/>
              <a:t> tab, enter values for Red: </a:t>
            </a:r>
            <a:r>
              <a:rPr lang="en-US" b="1" dirty="0"/>
              <a:t>223</a:t>
            </a:r>
            <a:r>
              <a:rPr lang="en-US" dirty="0"/>
              <a:t>, Green: </a:t>
            </a:r>
            <a:r>
              <a:rPr lang="en-US" b="1" dirty="0"/>
              <a:t>96</a:t>
            </a:r>
            <a:r>
              <a:rPr lang="en-US" dirty="0"/>
              <a:t>, Blue: </a:t>
            </a:r>
            <a:r>
              <a:rPr lang="en-US" b="1" dirty="0"/>
              <a:t>93</a:t>
            </a:r>
            <a:r>
              <a:rPr lang="en-US" dirty="0"/>
              <a:t>.</a:t>
            </a:r>
          </a:p>
          <a:p>
            <a:pPr marL="231073" indent="-231073">
              <a:buFont typeface="+mj-lt"/>
              <a:buAutoNum type="arabicPeriod"/>
            </a:pPr>
            <a:r>
              <a:rPr lang="en-US" dirty="0"/>
              <a:t>Also in the </a:t>
            </a:r>
            <a:r>
              <a:rPr lang="en-US" b="1" dirty="0"/>
              <a:t>Format Shape </a:t>
            </a:r>
            <a:r>
              <a:rPr lang="en-US" dirty="0"/>
              <a:t>dialog box, click </a:t>
            </a:r>
            <a:r>
              <a:rPr lang="en-US" b="1" dirty="0"/>
              <a:t>Line Color </a:t>
            </a:r>
            <a:r>
              <a:rPr lang="en-US" dirty="0"/>
              <a:t>in the left pane, and then select </a:t>
            </a:r>
            <a:r>
              <a:rPr lang="en-US" b="1" dirty="0"/>
              <a:t>No line</a:t>
            </a:r>
            <a:r>
              <a:rPr lang="en-US" dirty="0"/>
              <a:t>. </a:t>
            </a:r>
          </a:p>
          <a:p>
            <a:pPr marL="231073" indent="-231073">
              <a:buFont typeface="+mj-lt"/>
              <a:buAutoNum type="arabicPeriod"/>
            </a:pPr>
            <a:r>
              <a:rPr lang="en-US" dirty="0"/>
              <a:t>Also in the </a:t>
            </a:r>
            <a:r>
              <a:rPr lang="en-US" b="1" dirty="0"/>
              <a:t>Format Shape </a:t>
            </a:r>
            <a:r>
              <a:rPr lang="en-US" dirty="0"/>
              <a:t>dialog box, click </a:t>
            </a:r>
            <a:r>
              <a:rPr lang="en-US" b="1" dirty="0"/>
              <a:t>Shadow</a:t>
            </a:r>
            <a:r>
              <a:rPr lang="en-US" dirty="0"/>
              <a:t> in the left pane, and then do the following in the </a:t>
            </a:r>
            <a:r>
              <a:rPr lang="en-US" b="1" dirty="0"/>
              <a:t>Shadow</a:t>
            </a:r>
            <a:r>
              <a:rPr lang="en-US" dirty="0"/>
              <a:t> pane:</a:t>
            </a:r>
          </a:p>
          <a:p>
            <a:pPr marL="693218" lvl="1" indent="-231073">
              <a:buFont typeface="Arial" pitchFamily="34" charset="0"/>
              <a:buChar char="•"/>
            </a:pPr>
            <a:r>
              <a:rPr lang="en-US" dirty="0"/>
              <a:t>Click the button next to </a:t>
            </a:r>
            <a:r>
              <a:rPr lang="en-US" b="1" dirty="0"/>
              <a:t>Presets</a:t>
            </a:r>
            <a:r>
              <a:rPr lang="en-US" dirty="0"/>
              <a:t>, and then under </a:t>
            </a:r>
            <a:r>
              <a:rPr lang="en-US" b="1" dirty="0"/>
              <a:t>Outer</a:t>
            </a:r>
            <a:r>
              <a:rPr lang="en-US" dirty="0"/>
              <a:t> click </a:t>
            </a:r>
            <a:r>
              <a:rPr lang="en-US" b="1" dirty="0"/>
              <a:t>Offset Diagonal Bottom Left </a:t>
            </a:r>
            <a:r>
              <a:rPr lang="en-US" dirty="0"/>
              <a:t>(first row, third option from the left). </a:t>
            </a:r>
          </a:p>
          <a:p>
            <a:pPr marL="693218" lvl="1" indent="-231073">
              <a:buFont typeface="Arial" pitchFamily="34" charset="0"/>
              <a:buChar char="•"/>
            </a:pPr>
            <a:r>
              <a:rPr lang="en-US" dirty="0"/>
              <a:t>In the </a:t>
            </a:r>
            <a:r>
              <a:rPr lang="en-US" b="1" dirty="0"/>
              <a:t>Transparency</a:t>
            </a:r>
            <a:r>
              <a:rPr lang="en-US" dirty="0"/>
              <a:t> box, enter </a:t>
            </a:r>
            <a:r>
              <a:rPr lang="en-US" b="1" dirty="0"/>
              <a:t>70%</a:t>
            </a:r>
            <a:r>
              <a:rPr lang="en-US" dirty="0"/>
              <a:t>.</a:t>
            </a:r>
          </a:p>
          <a:p>
            <a:pPr marL="693218" lvl="1" indent="-231073">
              <a:buFont typeface="Arial" pitchFamily="34" charset="0"/>
              <a:buChar char="•"/>
            </a:pPr>
            <a:r>
              <a:rPr lang="en-US" dirty="0"/>
              <a:t>In the </a:t>
            </a:r>
            <a:r>
              <a:rPr lang="en-US" b="1" dirty="0"/>
              <a:t>Size</a:t>
            </a:r>
            <a:r>
              <a:rPr lang="en-US" dirty="0"/>
              <a:t> box, enter </a:t>
            </a:r>
            <a:r>
              <a:rPr lang="en-US" b="1" dirty="0"/>
              <a:t>110%</a:t>
            </a:r>
            <a:r>
              <a:rPr lang="en-US" dirty="0"/>
              <a:t>.</a:t>
            </a:r>
          </a:p>
          <a:p>
            <a:pPr marL="693218" lvl="1" indent="-231073">
              <a:buFont typeface="Arial" pitchFamily="34" charset="0"/>
              <a:buChar char="•"/>
            </a:pPr>
            <a:r>
              <a:rPr lang="en-US" dirty="0"/>
              <a:t>In the </a:t>
            </a:r>
            <a:r>
              <a:rPr lang="en-US" b="1" dirty="0"/>
              <a:t>Blur</a:t>
            </a:r>
            <a:r>
              <a:rPr lang="en-US" dirty="0"/>
              <a:t> box, enter </a:t>
            </a:r>
            <a:r>
              <a:rPr lang="en-US" b="1" dirty="0"/>
              <a:t>28 pt</a:t>
            </a:r>
            <a:r>
              <a:rPr lang="en-US" dirty="0"/>
              <a:t>. </a:t>
            </a:r>
          </a:p>
          <a:p>
            <a:pPr marL="693218" lvl="1" indent="-231073">
              <a:buFont typeface="Arial" pitchFamily="34" charset="0"/>
              <a:buChar char="•"/>
            </a:pPr>
            <a:r>
              <a:rPr lang="en-US" dirty="0"/>
              <a:t>In the </a:t>
            </a:r>
            <a:r>
              <a:rPr lang="en-US" b="1" dirty="0"/>
              <a:t>Angle</a:t>
            </a:r>
            <a:r>
              <a:rPr lang="en-US" dirty="0"/>
              <a:t> box, enter </a:t>
            </a:r>
            <a:r>
              <a:rPr lang="en-US" b="1" dirty="0"/>
              <a:t>190°</a:t>
            </a:r>
            <a:r>
              <a:rPr lang="en-US" dirty="0"/>
              <a:t>.</a:t>
            </a:r>
          </a:p>
          <a:p>
            <a:pPr marL="693218" lvl="1" indent="-231073">
              <a:buFont typeface="Arial" pitchFamily="34" charset="0"/>
              <a:buChar char="•"/>
            </a:pPr>
            <a:r>
              <a:rPr lang="en-US" dirty="0"/>
              <a:t>In the </a:t>
            </a:r>
            <a:r>
              <a:rPr lang="en-US" b="1" dirty="0"/>
              <a:t>Distance</a:t>
            </a:r>
            <a:r>
              <a:rPr lang="en-US" dirty="0"/>
              <a:t> box, enter </a:t>
            </a:r>
            <a:r>
              <a:rPr lang="en-US" b="1" dirty="0"/>
              <a:t>20 pt</a:t>
            </a:r>
            <a:r>
              <a:rPr lang="en-US" dirty="0"/>
              <a:t>. </a:t>
            </a:r>
          </a:p>
          <a:p>
            <a:pPr marL="231073" indent="-231073">
              <a:buFont typeface="+mj-lt"/>
              <a:buAutoNum type="arabicPeriod"/>
            </a:pPr>
            <a:r>
              <a:rPr lang="en-US" dirty="0"/>
              <a:t>Also in the </a:t>
            </a:r>
            <a:r>
              <a:rPr lang="en-US" b="1" dirty="0"/>
              <a:t>Format Shape </a:t>
            </a:r>
            <a:r>
              <a:rPr lang="en-US" dirty="0"/>
              <a:t>dialog box, click </a:t>
            </a:r>
            <a:r>
              <a:rPr lang="en-US" b="1" dirty="0"/>
              <a:t>3-D Format </a:t>
            </a:r>
            <a:r>
              <a:rPr lang="en-US" dirty="0"/>
              <a:t>in the left pane, and then do the following in the </a:t>
            </a:r>
            <a:r>
              <a:rPr lang="en-US" b="1" dirty="0"/>
              <a:t>3-D Format</a:t>
            </a:r>
            <a:r>
              <a:rPr lang="en-US" dirty="0"/>
              <a:t> pane:</a:t>
            </a:r>
          </a:p>
          <a:p>
            <a:pPr marL="693218" lvl="1" indent="-231073">
              <a:buFont typeface="Arial" pitchFamily="34" charset="0"/>
              <a:buChar char="•"/>
            </a:pPr>
            <a:r>
              <a:rPr lang="en-US" dirty="0"/>
              <a:t>Under </a:t>
            </a:r>
            <a:r>
              <a:rPr lang="en-US" b="1" dirty="0"/>
              <a:t>Depth</a:t>
            </a:r>
            <a:r>
              <a:rPr lang="en-US" dirty="0"/>
              <a:t>, in the </a:t>
            </a:r>
            <a:r>
              <a:rPr lang="en-US" b="1" dirty="0"/>
              <a:t>Depth</a:t>
            </a:r>
            <a:r>
              <a:rPr lang="en-US" dirty="0"/>
              <a:t> box, enter </a:t>
            </a:r>
            <a:r>
              <a:rPr lang="en-US" b="1" dirty="0"/>
              <a:t>130 pt</a:t>
            </a:r>
            <a:r>
              <a:rPr lang="en-US" dirty="0"/>
              <a:t>. </a:t>
            </a:r>
          </a:p>
          <a:p>
            <a:pPr marL="693218" lvl="1" indent="-231073">
              <a:buFont typeface="Arial" pitchFamily="34" charset="0"/>
              <a:buChar char="•"/>
            </a:pPr>
            <a:r>
              <a:rPr lang="en-US" dirty="0"/>
              <a:t>Under </a:t>
            </a:r>
            <a:r>
              <a:rPr lang="en-US" b="1" dirty="0"/>
              <a:t>Surface</a:t>
            </a:r>
            <a:r>
              <a:rPr lang="en-US" dirty="0"/>
              <a:t>, click the button next to </a:t>
            </a:r>
            <a:r>
              <a:rPr lang="en-US" b="1" dirty="0"/>
              <a:t>Material</a:t>
            </a:r>
            <a:r>
              <a:rPr lang="en-US" dirty="0"/>
              <a:t>, and then under </a:t>
            </a:r>
            <a:r>
              <a:rPr lang="en-US" b="1" dirty="0"/>
              <a:t>Standard</a:t>
            </a:r>
            <a:r>
              <a:rPr lang="en-US" dirty="0"/>
              <a:t> click </a:t>
            </a:r>
            <a:r>
              <a:rPr lang="en-US" b="1" dirty="0"/>
              <a:t>Warm Matte </a:t>
            </a:r>
            <a:r>
              <a:rPr lang="en-US" dirty="0"/>
              <a:t>(second option from the left). </a:t>
            </a:r>
          </a:p>
          <a:p>
            <a:pPr marL="693218" lvl="1" indent="-231073">
              <a:buFont typeface="Arial" pitchFamily="34" charset="0"/>
              <a:buChar char="•"/>
            </a:pPr>
            <a:r>
              <a:rPr lang="en-US" dirty="0"/>
              <a:t>Click the button next to </a:t>
            </a:r>
            <a:r>
              <a:rPr lang="en-US" b="1" dirty="0"/>
              <a:t>Lighting</a:t>
            </a:r>
            <a:r>
              <a:rPr lang="en-US" dirty="0"/>
              <a:t>, and then under </a:t>
            </a:r>
            <a:r>
              <a:rPr lang="en-US" b="1" dirty="0"/>
              <a:t>Neutral</a:t>
            </a:r>
            <a:r>
              <a:rPr lang="en-US" dirty="0"/>
              <a:t> click </a:t>
            </a:r>
            <a:r>
              <a:rPr lang="en-US" b="1" dirty="0"/>
              <a:t>Three Point </a:t>
            </a:r>
            <a:r>
              <a:rPr lang="en-US" dirty="0"/>
              <a:t>(first row, first option from the left). </a:t>
            </a:r>
          </a:p>
          <a:p>
            <a:pPr marL="231073" indent="-231073">
              <a:buFont typeface="+mj-lt"/>
              <a:buAutoNum type="arabicPeriod"/>
            </a:pPr>
            <a:r>
              <a:rPr lang="en-US" dirty="0"/>
              <a:t>Also in the </a:t>
            </a:r>
            <a:r>
              <a:rPr lang="en-US" b="1" dirty="0"/>
              <a:t>Format Shape </a:t>
            </a:r>
            <a:r>
              <a:rPr lang="en-US" dirty="0"/>
              <a:t>dialog box, click </a:t>
            </a:r>
            <a:r>
              <a:rPr lang="en-US" b="1" dirty="0"/>
              <a:t>3-D Rotation </a:t>
            </a:r>
            <a:r>
              <a:rPr lang="en-US" dirty="0"/>
              <a:t>in the left pane. In the </a:t>
            </a:r>
            <a:r>
              <a:rPr lang="en-US" b="1" dirty="0"/>
              <a:t>3-D Rotation </a:t>
            </a:r>
            <a:r>
              <a:rPr lang="en-US" dirty="0"/>
              <a:t>pane, click the button next to </a:t>
            </a:r>
            <a:r>
              <a:rPr lang="en-US" b="1" dirty="0"/>
              <a:t>Presets</a:t>
            </a:r>
            <a:r>
              <a:rPr lang="en-US" dirty="0"/>
              <a:t>, and then under </a:t>
            </a:r>
            <a:r>
              <a:rPr lang="en-US" b="1" dirty="0"/>
              <a:t>Parallel</a:t>
            </a:r>
            <a:r>
              <a:rPr lang="en-US" dirty="0"/>
              <a:t> click </a:t>
            </a:r>
            <a:r>
              <a:rPr lang="en-US" b="1" dirty="0"/>
              <a:t>Isometric Top Up </a:t>
            </a:r>
            <a:r>
              <a:rPr lang="en-US" dirty="0"/>
              <a:t>(first row, third option from the left). </a:t>
            </a:r>
          </a:p>
          <a:p>
            <a:pPr marL="231073" indent="-231073">
              <a:buFont typeface="+mj-lt"/>
              <a:buAutoNum type="arabicPeriod"/>
            </a:pPr>
            <a:r>
              <a:rPr lang="en-US" dirty="0"/>
              <a:t>Select the rectangle. On the </a:t>
            </a:r>
            <a:r>
              <a:rPr lang="en-US" b="1" dirty="0"/>
              <a:t>Home</a:t>
            </a:r>
            <a:r>
              <a:rPr lang="en-US" dirty="0"/>
              <a:t> tab, in the </a:t>
            </a:r>
            <a:r>
              <a:rPr lang="en-US" b="1" dirty="0"/>
              <a:t>Clipboard</a:t>
            </a:r>
            <a:r>
              <a:rPr lang="en-US" dirty="0"/>
              <a:t> group, click the arrow to the right of </a:t>
            </a:r>
            <a:r>
              <a:rPr lang="en-US" b="1" dirty="0"/>
              <a:t>Copy</a:t>
            </a:r>
            <a:r>
              <a:rPr lang="en-US" dirty="0"/>
              <a:t>, and then click </a:t>
            </a:r>
            <a:r>
              <a:rPr lang="en-US" b="1" dirty="0"/>
              <a:t>Duplicate</a:t>
            </a:r>
            <a:r>
              <a:rPr lang="en-US" dirty="0"/>
              <a:t>. </a:t>
            </a:r>
          </a:p>
          <a:p>
            <a:pPr marL="231073" indent="-231073" defTabSz="924292">
              <a:buFont typeface="+mj-lt"/>
              <a:buAutoNum type="arabicPeriod"/>
              <a:defRPr/>
            </a:pPr>
            <a:r>
              <a:rPr lang="en-US" dirty="0"/>
              <a:t>Select the second (duplicate) rectangle. Under </a:t>
            </a:r>
            <a:r>
              <a:rPr lang="en-US" b="1" dirty="0"/>
              <a:t>Drawing Tools</a:t>
            </a:r>
            <a:r>
              <a:rPr lang="en-US" dirty="0"/>
              <a:t>, on the </a:t>
            </a:r>
            <a:r>
              <a:rPr lang="en-US" b="1" dirty="0"/>
              <a:t>Format</a:t>
            </a:r>
            <a:r>
              <a:rPr lang="en-US" dirty="0"/>
              <a:t> tab, in the </a:t>
            </a:r>
            <a:r>
              <a:rPr lang="en-US" b="1" dirty="0"/>
              <a:t>Size</a:t>
            </a:r>
            <a:r>
              <a:rPr lang="en-US" dirty="0"/>
              <a:t> group, click the </a:t>
            </a:r>
            <a:r>
              <a:rPr lang="en-US" b="1" dirty="0"/>
              <a:t>Size and Position </a:t>
            </a:r>
            <a:r>
              <a:rPr lang="en-US" dirty="0"/>
              <a:t>dialog box launcher. In the </a:t>
            </a:r>
            <a:r>
              <a:rPr lang="en-US" b="1" dirty="0"/>
              <a:t>Format Shape </a:t>
            </a:r>
            <a:r>
              <a:rPr lang="en-US" dirty="0"/>
              <a:t>dialog box, click </a:t>
            </a:r>
            <a:r>
              <a:rPr lang="en-US" b="1" dirty="0"/>
              <a:t>Position</a:t>
            </a:r>
            <a:r>
              <a:rPr lang="en-US" dirty="0"/>
              <a:t> in the left pane. In the </a:t>
            </a:r>
            <a:r>
              <a:rPr lang="en-US" b="1" dirty="0"/>
              <a:t>Position </a:t>
            </a:r>
            <a:r>
              <a:rPr lang="en-US" dirty="0"/>
              <a:t>pane, do the following:</a:t>
            </a:r>
          </a:p>
          <a:p>
            <a:pPr marL="693218" lvl="1" indent="-231073" defTabSz="924292">
              <a:buFont typeface="Arial" pitchFamily="34" charset="0"/>
              <a:buChar char="•"/>
              <a:defRPr/>
            </a:pPr>
            <a:r>
              <a:rPr lang="en-US" dirty="0"/>
              <a:t>In the </a:t>
            </a:r>
            <a:r>
              <a:rPr lang="en-US" b="1" dirty="0"/>
              <a:t>Horizontal</a:t>
            </a:r>
            <a:r>
              <a:rPr lang="en-US" dirty="0"/>
              <a:t> box, enter </a:t>
            </a:r>
            <a:r>
              <a:rPr lang="en-US" b="1" dirty="0"/>
              <a:t>4.23”</a:t>
            </a:r>
            <a:r>
              <a:rPr lang="en-US" dirty="0"/>
              <a:t>. In the </a:t>
            </a:r>
            <a:r>
              <a:rPr lang="en-US" b="1" dirty="0"/>
              <a:t>From</a:t>
            </a:r>
            <a:r>
              <a:rPr lang="en-US" dirty="0"/>
              <a:t> box, click </a:t>
            </a:r>
            <a:r>
              <a:rPr lang="en-US" b="1" dirty="0"/>
              <a:t>Top Left Corner</a:t>
            </a:r>
            <a:r>
              <a:rPr lang="en-US" dirty="0"/>
              <a:t>.</a:t>
            </a:r>
          </a:p>
          <a:p>
            <a:pPr marL="693218" lvl="1" indent="-231073" defTabSz="924292">
              <a:buFont typeface="Arial" pitchFamily="34" charset="0"/>
              <a:buChar char="•"/>
              <a:defRPr/>
            </a:pPr>
            <a:r>
              <a:rPr lang="en-US" dirty="0"/>
              <a:t>In the </a:t>
            </a:r>
            <a:r>
              <a:rPr lang="en-US" b="1" dirty="0"/>
              <a:t>Vertical</a:t>
            </a:r>
            <a:r>
              <a:rPr lang="en-US" dirty="0"/>
              <a:t> box, enter </a:t>
            </a:r>
            <a:r>
              <a:rPr lang="en-US" b="1" dirty="0"/>
              <a:t>3.17”</a:t>
            </a:r>
            <a:r>
              <a:rPr lang="en-US" dirty="0"/>
              <a:t>. In the </a:t>
            </a:r>
            <a:r>
              <a:rPr lang="en-US" b="1" dirty="0"/>
              <a:t>From</a:t>
            </a:r>
            <a:r>
              <a:rPr lang="en-US" dirty="0"/>
              <a:t> box, click </a:t>
            </a:r>
            <a:r>
              <a:rPr lang="en-US" b="1" dirty="0"/>
              <a:t>Top Left Corner</a:t>
            </a:r>
            <a:r>
              <a:rPr lang="en-US" dirty="0"/>
              <a:t>.</a:t>
            </a:r>
          </a:p>
          <a:p>
            <a:pPr marL="231073" indent="-231073">
              <a:buFont typeface="+mj-lt"/>
              <a:buAutoNum type="arabicPeriod"/>
            </a:pPr>
            <a:r>
              <a:rPr lang="en-US" dirty="0"/>
              <a:t> Also in the </a:t>
            </a:r>
            <a:r>
              <a:rPr lang="en-US" b="1" dirty="0"/>
              <a:t>Format Shape </a:t>
            </a:r>
            <a:r>
              <a:rPr lang="en-US" dirty="0"/>
              <a:t>dialog box, click </a:t>
            </a:r>
            <a:r>
              <a:rPr lang="en-US" b="1" dirty="0"/>
              <a:t>Fill</a:t>
            </a:r>
            <a:r>
              <a:rPr lang="en-US" dirty="0"/>
              <a:t> in the left pane. In the </a:t>
            </a:r>
            <a:r>
              <a:rPr lang="en-US" b="1" dirty="0"/>
              <a:t>Fill</a:t>
            </a:r>
            <a:r>
              <a:rPr lang="en-US" dirty="0"/>
              <a:t> pane, select </a:t>
            </a:r>
            <a:r>
              <a:rPr lang="en-US" b="1" dirty="0"/>
              <a:t>Solid fill</a:t>
            </a:r>
            <a:r>
              <a:rPr lang="en-US" dirty="0"/>
              <a:t>, click the button next to </a:t>
            </a:r>
            <a:r>
              <a:rPr lang="en-US" b="1" dirty="0"/>
              <a:t>Color</a:t>
            </a:r>
            <a:r>
              <a:rPr lang="en-US" dirty="0"/>
              <a:t>, and then click </a:t>
            </a:r>
            <a:r>
              <a:rPr lang="en-US" b="1" dirty="0"/>
              <a:t>More Colors</a:t>
            </a:r>
            <a:r>
              <a:rPr lang="en-US" dirty="0"/>
              <a:t>. In the </a:t>
            </a:r>
            <a:r>
              <a:rPr lang="en-US" b="1" dirty="0"/>
              <a:t>Colors </a:t>
            </a:r>
            <a:r>
              <a:rPr lang="en-US" dirty="0"/>
              <a:t>dialog box, on the </a:t>
            </a:r>
            <a:r>
              <a:rPr lang="en-US" b="1" dirty="0"/>
              <a:t>Custom</a:t>
            </a:r>
            <a:r>
              <a:rPr lang="en-US" dirty="0"/>
              <a:t> tab, enter values for Red: </a:t>
            </a:r>
            <a:r>
              <a:rPr lang="en-US" b="1" dirty="0"/>
              <a:t>247</a:t>
            </a:r>
            <a:r>
              <a:rPr lang="en-US" dirty="0"/>
              <a:t>, Green: </a:t>
            </a:r>
            <a:r>
              <a:rPr lang="en-US" b="1" dirty="0"/>
              <a:t>154</a:t>
            </a:r>
            <a:r>
              <a:rPr lang="en-US" dirty="0"/>
              <a:t>, and Blue: </a:t>
            </a:r>
            <a:r>
              <a:rPr lang="en-US" b="1" dirty="0"/>
              <a:t>91</a:t>
            </a:r>
            <a:r>
              <a:rPr lang="en-US" dirty="0"/>
              <a:t>.</a:t>
            </a:r>
          </a:p>
          <a:p>
            <a:pPr marL="231073" indent="-231073">
              <a:buFont typeface="+mj-lt"/>
              <a:buAutoNum type="arabicPeriod"/>
            </a:pPr>
            <a:r>
              <a:rPr lang="en-US" dirty="0"/>
              <a:t>Select the second rectangle. On the </a:t>
            </a:r>
            <a:r>
              <a:rPr lang="en-US" b="1" dirty="0"/>
              <a:t>Home</a:t>
            </a:r>
            <a:r>
              <a:rPr lang="en-US" dirty="0"/>
              <a:t> tab, in the </a:t>
            </a:r>
            <a:r>
              <a:rPr lang="en-US" b="1" dirty="0"/>
              <a:t>Clipboard</a:t>
            </a:r>
            <a:r>
              <a:rPr lang="en-US" dirty="0"/>
              <a:t> group, click the arrow to the right of </a:t>
            </a:r>
            <a:r>
              <a:rPr lang="en-US" b="1" dirty="0"/>
              <a:t>Copy</a:t>
            </a:r>
            <a:r>
              <a:rPr lang="en-US" dirty="0"/>
              <a:t>, and then click </a:t>
            </a:r>
            <a:r>
              <a:rPr lang="en-US" b="1" dirty="0"/>
              <a:t>Duplicate</a:t>
            </a:r>
            <a:r>
              <a:rPr lang="en-US" dirty="0"/>
              <a:t>. </a:t>
            </a:r>
          </a:p>
          <a:p>
            <a:pPr marL="231073" indent="-231073">
              <a:buFont typeface="+mj-lt"/>
              <a:buAutoNum type="arabicPeriod"/>
            </a:pPr>
            <a:r>
              <a:rPr lang="en-US" dirty="0"/>
              <a:t>Select the third rectangle. Under </a:t>
            </a:r>
            <a:r>
              <a:rPr lang="en-US" b="1" dirty="0"/>
              <a:t>Drawing Tools</a:t>
            </a:r>
            <a:r>
              <a:rPr lang="en-US" dirty="0"/>
              <a:t>, on the </a:t>
            </a:r>
            <a:r>
              <a:rPr lang="en-US" b="1" dirty="0"/>
              <a:t>Format</a:t>
            </a:r>
            <a:r>
              <a:rPr lang="en-US" dirty="0"/>
              <a:t> tab, in the </a:t>
            </a:r>
            <a:r>
              <a:rPr lang="en-US" b="1" dirty="0"/>
              <a:t>Size</a:t>
            </a:r>
            <a:r>
              <a:rPr lang="en-US" dirty="0"/>
              <a:t> group, click the </a:t>
            </a:r>
            <a:r>
              <a:rPr lang="en-US" b="1" dirty="0"/>
              <a:t>Size and Position </a:t>
            </a:r>
            <a:r>
              <a:rPr lang="en-US" dirty="0"/>
              <a:t>dialog box launcher. In the </a:t>
            </a:r>
            <a:r>
              <a:rPr lang="en-US" b="1" dirty="0"/>
              <a:t>Format Shape </a:t>
            </a:r>
            <a:r>
              <a:rPr lang="en-US" dirty="0"/>
              <a:t>dialog box, click Position in the left pane. In the </a:t>
            </a:r>
            <a:r>
              <a:rPr lang="en-US" b="1" dirty="0"/>
              <a:t>Position </a:t>
            </a:r>
            <a:r>
              <a:rPr lang="en-US" dirty="0"/>
              <a:t>pane, do the following:</a:t>
            </a:r>
          </a:p>
          <a:p>
            <a:pPr marL="693218" lvl="1" indent="-231073" defTabSz="924292">
              <a:buFont typeface="Arial" pitchFamily="34" charset="0"/>
              <a:buChar char="•"/>
              <a:defRPr/>
            </a:pPr>
            <a:r>
              <a:rPr lang="en-US" dirty="0"/>
              <a:t>In the </a:t>
            </a:r>
            <a:r>
              <a:rPr lang="en-US" b="1" dirty="0"/>
              <a:t>Horizontal</a:t>
            </a:r>
            <a:r>
              <a:rPr lang="en-US" dirty="0"/>
              <a:t> box, enter </a:t>
            </a:r>
            <a:r>
              <a:rPr lang="en-US" b="1" dirty="0"/>
              <a:t>3”</a:t>
            </a:r>
            <a:r>
              <a:rPr lang="en-US" dirty="0"/>
              <a:t>. In the </a:t>
            </a:r>
            <a:r>
              <a:rPr lang="en-US" b="1" dirty="0"/>
              <a:t>From</a:t>
            </a:r>
            <a:r>
              <a:rPr lang="en-US" dirty="0"/>
              <a:t> box, click </a:t>
            </a:r>
            <a:r>
              <a:rPr lang="en-US" b="1" dirty="0"/>
              <a:t>Top Left Corner</a:t>
            </a:r>
            <a:r>
              <a:rPr lang="en-US" dirty="0"/>
              <a:t>.</a:t>
            </a:r>
          </a:p>
          <a:p>
            <a:pPr marL="693218" lvl="1" indent="-231073" defTabSz="924292">
              <a:buFont typeface="Arial" pitchFamily="34" charset="0"/>
              <a:buChar char="•"/>
              <a:defRPr/>
            </a:pPr>
            <a:r>
              <a:rPr lang="en-US" dirty="0"/>
              <a:t>In the </a:t>
            </a:r>
            <a:r>
              <a:rPr lang="en-US" b="1" dirty="0"/>
              <a:t>Vertical</a:t>
            </a:r>
            <a:r>
              <a:rPr lang="en-US" dirty="0"/>
              <a:t> box, enter </a:t>
            </a:r>
            <a:r>
              <a:rPr lang="en-US" b="1" dirty="0"/>
              <a:t>1”</a:t>
            </a:r>
            <a:r>
              <a:rPr lang="en-US" dirty="0"/>
              <a:t>. In the </a:t>
            </a:r>
            <a:r>
              <a:rPr lang="en-US" b="1" dirty="0"/>
              <a:t>From</a:t>
            </a:r>
            <a:r>
              <a:rPr lang="en-US" dirty="0"/>
              <a:t> box, click </a:t>
            </a:r>
            <a:r>
              <a:rPr lang="en-US" b="1" dirty="0"/>
              <a:t>Top Left Corner</a:t>
            </a:r>
            <a:r>
              <a:rPr lang="en-US" dirty="0"/>
              <a:t>.</a:t>
            </a:r>
          </a:p>
          <a:p>
            <a:pPr marL="231073" indent="-231073">
              <a:buFont typeface="+mj-lt"/>
              <a:buAutoNum type="arabicPeriod"/>
            </a:pPr>
            <a:r>
              <a:rPr lang="en-US" dirty="0"/>
              <a:t>Also in the </a:t>
            </a:r>
            <a:r>
              <a:rPr lang="en-US" b="1" dirty="0"/>
              <a:t>Format Shape </a:t>
            </a:r>
            <a:r>
              <a:rPr lang="en-US" dirty="0"/>
              <a:t>dialog box, click </a:t>
            </a:r>
            <a:r>
              <a:rPr lang="en-US" b="1" dirty="0"/>
              <a:t>Fill</a:t>
            </a:r>
            <a:r>
              <a:rPr lang="en-US" dirty="0"/>
              <a:t> in the left pane. In the </a:t>
            </a:r>
            <a:r>
              <a:rPr lang="en-US" b="1" dirty="0"/>
              <a:t>Fill</a:t>
            </a:r>
            <a:r>
              <a:rPr lang="en-US" dirty="0"/>
              <a:t> pane, select </a:t>
            </a:r>
            <a:r>
              <a:rPr lang="en-US" b="1" dirty="0"/>
              <a:t>Solid fill</a:t>
            </a:r>
            <a:r>
              <a:rPr lang="en-US" dirty="0"/>
              <a:t>, click the button next to </a:t>
            </a:r>
            <a:r>
              <a:rPr lang="en-US" b="1" dirty="0"/>
              <a:t>Color</a:t>
            </a:r>
            <a:r>
              <a:rPr lang="en-US" dirty="0"/>
              <a:t>, and then click </a:t>
            </a:r>
            <a:r>
              <a:rPr lang="en-US" b="1" dirty="0"/>
              <a:t>More Colors</a:t>
            </a:r>
            <a:r>
              <a:rPr lang="en-US" dirty="0"/>
              <a:t>. In the </a:t>
            </a:r>
            <a:r>
              <a:rPr lang="en-US" b="1" dirty="0"/>
              <a:t>Colors</a:t>
            </a:r>
            <a:r>
              <a:rPr lang="en-US" dirty="0"/>
              <a:t> dialog box, on the </a:t>
            </a:r>
            <a:r>
              <a:rPr lang="en-US" b="1" dirty="0"/>
              <a:t>Custom</a:t>
            </a:r>
            <a:r>
              <a:rPr lang="en-US" dirty="0"/>
              <a:t> tab, enter values for Red: </a:t>
            </a:r>
            <a:r>
              <a:rPr lang="en-US" b="1" dirty="0"/>
              <a:t>93</a:t>
            </a:r>
            <a:r>
              <a:rPr lang="en-US" dirty="0"/>
              <a:t>, Green: </a:t>
            </a:r>
            <a:r>
              <a:rPr lang="en-US" b="1" dirty="0"/>
              <a:t>199</a:t>
            </a:r>
            <a:r>
              <a:rPr lang="en-US" dirty="0"/>
              <a:t>, and Blue: </a:t>
            </a:r>
            <a:r>
              <a:rPr lang="en-US" b="1" dirty="0"/>
              <a:t>217</a:t>
            </a:r>
            <a:r>
              <a:rPr lang="en-US" dirty="0"/>
              <a:t>.</a:t>
            </a:r>
          </a:p>
          <a:p>
            <a:pPr marL="231073" indent="-231073">
              <a:buFont typeface="+mj-lt"/>
              <a:buAutoNum type="arabicPeriod"/>
            </a:pPr>
            <a:r>
              <a:rPr lang="en-US" dirty="0"/>
              <a:t>Also in the </a:t>
            </a:r>
            <a:r>
              <a:rPr lang="en-US" b="1" dirty="0"/>
              <a:t>Format Shape </a:t>
            </a:r>
            <a:r>
              <a:rPr lang="en-US" dirty="0"/>
              <a:t>dialog box, click </a:t>
            </a:r>
            <a:r>
              <a:rPr lang="en-US" b="1" dirty="0"/>
              <a:t>Shadow</a:t>
            </a:r>
            <a:r>
              <a:rPr lang="en-US" dirty="0"/>
              <a:t> in the left pane. In the </a:t>
            </a:r>
            <a:r>
              <a:rPr lang="en-US" b="1" dirty="0"/>
              <a:t>Shadow</a:t>
            </a:r>
            <a:r>
              <a:rPr lang="en-US" dirty="0"/>
              <a:t> pane, click the button next to </a:t>
            </a:r>
            <a:r>
              <a:rPr lang="en-US" b="1" dirty="0"/>
              <a:t>Presets</a:t>
            </a:r>
            <a:r>
              <a:rPr lang="en-US" dirty="0"/>
              <a:t>, and then click </a:t>
            </a:r>
            <a:r>
              <a:rPr lang="en-US" b="1" dirty="0"/>
              <a:t>No Shadow</a:t>
            </a:r>
            <a:r>
              <a:rPr lang="en-US" dirty="0"/>
              <a:t>. </a:t>
            </a:r>
          </a:p>
          <a:p>
            <a:pPr marL="231073" indent="-231073" defTabSz="924292">
              <a:buFont typeface="+mj-lt"/>
              <a:buAutoNum type="arabicPeriod"/>
              <a:defRPr/>
            </a:pPr>
            <a:endParaRPr lang="en-US" dirty="0"/>
          </a:p>
          <a:p>
            <a:pPr marL="231073" indent="-231073" defTabSz="924292">
              <a:buFont typeface="+mj-lt"/>
              <a:buAutoNum type="arabicPeriod"/>
              <a:defRPr/>
            </a:pPr>
            <a:endParaRPr lang="en-US" dirty="0"/>
          </a:p>
          <a:p>
            <a:pPr defTabSz="924292">
              <a:defRPr/>
            </a:pPr>
            <a:r>
              <a:rPr lang="en-US" dirty="0"/>
              <a:t>To add text to this slide, do the following: </a:t>
            </a:r>
          </a:p>
          <a:p>
            <a:pPr marL="231073" indent="-231073" defTabSz="924292">
              <a:buFont typeface="+mj-lt"/>
              <a:buAutoNum type="arabicPeriod"/>
              <a:defRPr/>
            </a:pPr>
            <a:r>
              <a:rPr lang="en-US" dirty="0"/>
              <a:t>On the </a:t>
            </a:r>
            <a:r>
              <a:rPr lang="en-US" b="1" dirty="0"/>
              <a:t>Insert</a:t>
            </a:r>
            <a:r>
              <a:rPr lang="en-US" dirty="0"/>
              <a:t> tab, in the </a:t>
            </a:r>
            <a:r>
              <a:rPr lang="en-US" b="1" dirty="0"/>
              <a:t>Text</a:t>
            </a:r>
            <a:r>
              <a:rPr lang="en-US" dirty="0"/>
              <a:t> group, click </a:t>
            </a:r>
            <a:r>
              <a:rPr lang="en-US" b="1" dirty="0"/>
              <a:t>Text Box</a:t>
            </a:r>
            <a:r>
              <a:rPr lang="en-US" dirty="0"/>
              <a:t>. </a:t>
            </a:r>
          </a:p>
          <a:p>
            <a:pPr marL="231073" indent="-231073" defTabSz="924292">
              <a:buFont typeface="+mj-lt"/>
              <a:buAutoNum type="arabicPeriod"/>
              <a:defRPr/>
            </a:pPr>
            <a:r>
              <a:rPr lang="en-US" dirty="0"/>
              <a:t>Enter text in the text box, select the text, and then on the </a:t>
            </a:r>
            <a:r>
              <a:rPr lang="en-US" b="1" dirty="0"/>
              <a:t>Home</a:t>
            </a:r>
            <a:r>
              <a:rPr lang="en-US" dirty="0"/>
              <a:t> tab, in the </a:t>
            </a:r>
            <a:r>
              <a:rPr lang="en-US" b="1" dirty="0"/>
              <a:t>Font</a:t>
            </a:r>
            <a:r>
              <a:rPr lang="en-US" dirty="0"/>
              <a:t> group, select </a:t>
            </a:r>
            <a:r>
              <a:rPr lang="en-US" b="1" dirty="0"/>
              <a:t>Franklin Gothic Medium Cond </a:t>
            </a:r>
            <a:r>
              <a:rPr lang="en-US" dirty="0"/>
              <a:t>from the </a:t>
            </a:r>
            <a:r>
              <a:rPr lang="en-US" b="1" dirty="0"/>
              <a:t>Font</a:t>
            </a:r>
            <a:r>
              <a:rPr lang="en-US" dirty="0"/>
              <a:t> list and then select </a:t>
            </a:r>
            <a:r>
              <a:rPr lang="en-US" b="1" dirty="0"/>
              <a:t>40</a:t>
            </a:r>
            <a:r>
              <a:rPr lang="en-US" dirty="0"/>
              <a:t> from the </a:t>
            </a:r>
            <a:r>
              <a:rPr lang="en-US" b="1" dirty="0"/>
              <a:t>Font Size </a:t>
            </a:r>
            <a:r>
              <a:rPr lang="en-US" dirty="0"/>
              <a:t>list.</a:t>
            </a:r>
          </a:p>
          <a:p>
            <a:pPr marL="231073" indent="-231073" defTabSz="924292">
              <a:buFont typeface="+mj-lt"/>
              <a:buAutoNum type="arabicPeriod"/>
              <a:defRPr/>
            </a:pPr>
            <a:r>
              <a:rPr lang="en-US" dirty="0"/>
              <a:t>On the </a:t>
            </a:r>
            <a:r>
              <a:rPr lang="en-US" b="1" dirty="0"/>
              <a:t>Home</a:t>
            </a:r>
            <a:r>
              <a:rPr lang="en-US" dirty="0"/>
              <a:t> tab, in the </a:t>
            </a:r>
            <a:r>
              <a:rPr lang="en-US" b="1" dirty="0"/>
              <a:t>Paragraph</a:t>
            </a:r>
            <a:r>
              <a:rPr lang="en-US" dirty="0"/>
              <a:t> group, click </a:t>
            </a:r>
            <a:r>
              <a:rPr lang="en-US" b="1" dirty="0"/>
              <a:t>Center</a:t>
            </a:r>
            <a:r>
              <a:rPr lang="en-US" dirty="0"/>
              <a:t> to center the text in the text box.</a:t>
            </a:r>
          </a:p>
          <a:p>
            <a:pPr marL="231073" indent="-231073" defTabSz="924292">
              <a:buFont typeface="+mj-lt"/>
              <a:buAutoNum type="arabicPeriod"/>
              <a:defRPr/>
            </a:pPr>
            <a:r>
              <a:rPr lang="en-US" dirty="0"/>
              <a:t>Select the text box. Under </a:t>
            </a:r>
            <a:r>
              <a:rPr lang="en-US" b="1" dirty="0"/>
              <a:t>Drawing Tools</a:t>
            </a:r>
            <a:r>
              <a:rPr lang="en-US" dirty="0"/>
              <a:t>, on the </a:t>
            </a:r>
            <a:r>
              <a:rPr lang="en-US" b="1" dirty="0"/>
              <a:t>Format</a:t>
            </a:r>
            <a:r>
              <a:rPr lang="en-US" dirty="0"/>
              <a:t> tab, in the </a:t>
            </a:r>
            <a:r>
              <a:rPr lang="en-US" b="1" dirty="0"/>
              <a:t>WordArt Styles </a:t>
            </a:r>
            <a:r>
              <a:rPr lang="en-US" dirty="0"/>
              <a:t>group, click the </a:t>
            </a:r>
            <a:r>
              <a:rPr lang="en-US" b="1" dirty="0"/>
              <a:t>Format</a:t>
            </a:r>
            <a:r>
              <a:rPr lang="en-US" dirty="0"/>
              <a:t> </a:t>
            </a:r>
            <a:r>
              <a:rPr lang="en-US" b="1" dirty="0"/>
              <a:t>Text</a:t>
            </a:r>
            <a:r>
              <a:rPr lang="en-US" dirty="0"/>
              <a:t> </a:t>
            </a:r>
            <a:r>
              <a:rPr lang="en-US" b="1" dirty="0"/>
              <a:t>Effects</a:t>
            </a:r>
            <a:r>
              <a:rPr lang="en-US" dirty="0"/>
              <a:t> dialog box launcher. In the </a:t>
            </a:r>
            <a:r>
              <a:rPr lang="en-US" b="1" dirty="0"/>
              <a:t>Format</a:t>
            </a:r>
            <a:r>
              <a:rPr lang="en-US" dirty="0"/>
              <a:t> </a:t>
            </a:r>
            <a:r>
              <a:rPr lang="en-US" b="1" dirty="0"/>
              <a:t>Text</a:t>
            </a:r>
            <a:r>
              <a:rPr lang="en-US" dirty="0"/>
              <a:t> </a:t>
            </a:r>
            <a:r>
              <a:rPr lang="en-US" b="1" dirty="0"/>
              <a:t>Effects</a:t>
            </a:r>
            <a:r>
              <a:rPr lang="en-US" dirty="0"/>
              <a:t> dialog box, click </a:t>
            </a:r>
            <a:r>
              <a:rPr lang="en-US" b="1" dirty="0"/>
              <a:t>Text Fill </a:t>
            </a:r>
            <a:r>
              <a:rPr lang="en-US" dirty="0"/>
              <a:t>in the left pane. In the </a:t>
            </a:r>
            <a:r>
              <a:rPr lang="en-US" b="1" dirty="0"/>
              <a:t>Text Fill </a:t>
            </a:r>
            <a:r>
              <a:rPr lang="en-US" dirty="0"/>
              <a:t>pane, select </a:t>
            </a:r>
            <a:r>
              <a:rPr lang="en-US" b="1" dirty="0"/>
              <a:t>Solid fill</a:t>
            </a:r>
            <a:r>
              <a:rPr lang="en-US" dirty="0"/>
              <a:t>, click the button next to </a:t>
            </a:r>
            <a:r>
              <a:rPr lang="en-US" b="1" dirty="0"/>
              <a:t>Color</a:t>
            </a:r>
            <a:r>
              <a:rPr lang="en-US" dirty="0"/>
              <a:t>, and then under </a:t>
            </a:r>
            <a:r>
              <a:rPr lang="en-US" b="1" dirty="0"/>
              <a:t>Theme Colors </a:t>
            </a:r>
            <a:r>
              <a:rPr lang="en-US" dirty="0"/>
              <a:t>click </a:t>
            </a:r>
            <a:r>
              <a:rPr lang="en-US" b="1" dirty="0"/>
              <a:t>Black, Text 1 </a:t>
            </a:r>
            <a:r>
              <a:rPr lang="en-US" dirty="0"/>
              <a:t>(first row, second option from the left).</a:t>
            </a:r>
          </a:p>
          <a:p>
            <a:pPr marL="231073" indent="-231073" defTabSz="924292">
              <a:buFont typeface="+mj-lt"/>
              <a:buAutoNum type="arabicPeriod"/>
              <a:defRPr/>
            </a:pPr>
            <a:r>
              <a:rPr lang="en-US" dirty="0"/>
              <a:t>Also in the </a:t>
            </a:r>
            <a:r>
              <a:rPr lang="en-US" b="1" dirty="0"/>
              <a:t>Format</a:t>
            </a:r>
            <a:r>
              <a:rPr lang="en-US" dirty="0"/>
              <a:t> </a:t>
            </a:r>
            <a:r>
              <a:rPr lang="en-US" b="1" dirty="0"/>
              <a:t>Text</a:t>
            </a:r>
            <a:r>
              <a:rPr lang="en-US" dirty="0"/>
              <a:t> </a:t>
            </a:r>
            <a:r>
              <a:rPr lang="en-US" b="1" dirty="0"/>
              <a:t>Effects</a:t>
            </a:r>
            <a:r>
              <a:rPr lang="en-US" dirty="0"/>
              <a:t> dialog box, click </a:t>
            </a:r>
            <a:r>
              <a:rPr lang="en-US" b="1" dirty="0"/>
              <a:t>Text Box </a:t>
            </a:r>
            <a:r>
              <a:rPr lang="en-US" dirty="0"/>
              <a:t>in the left pane. In the </a:t>
            </a:r>
            <a:r>
              <a:rPr lang="en-US" b="1" dirty="0"/>
              <a:t>Text Box </a:t>
            </a:r>
            <a:r>
              <a:rPr lang="en-US" dirty="0"/>
              <a:t>pane, under </a:t>
            </a:r>
            <a:r>
              <a:rPr lang="en-US" b="1" dirty="0"/>
              <a:t>Text layout</a:t>
            </a:r>
            <a:r>
              <a:rPr lang="en-US" dirty="0"/>
              <a:t>, in the </a:t>
            </a:r>
            <a:r>
              <a:rPr lang="en-US" b="1" dirty="0"/>
              <a:t>Text direction </a:t>
            </a:r>
            <a:r>
              <a:rPr lang="en-US" dirty="0"/>
              <a:t>list, select </a:t>
            </a:r>
            <a:r>
              <a:rPr lang="en-US" b="1" dirty="0"/>
              <a:t>Rotate all text 90°</a:t>
            </a:r>
            <a:r>
              <a:rPr lang="en-US" dirty="0"/>
              <a:t>.</a:t>
            </a:r>
            <a:endParaRPr lang="en-US" b="1" dirty="0"/>
          </a:p>
          <a:p>
            <a:pPr marL="231073" indent="-231073" defTabSz="924292">
              <a:buFont typeface="+mj-lt"/>
              <a:buAutoNum type="arabicPeriod"/>
              <a:defRPr/>
            </a:pPr>
            <a:r>
              <a:rPr lang="en-US" dirty="0"/>
              <a:t>Also in the </a:t>
            </a:r>
            <a:r>
              <a:rPr lang="en-US" b="1" dirty="0"/>
              <a:t>Format</a:t>
            </a:r>
            <a:r>
              <a:rPr lang="en-US" dirty="0"/>
              <a:t> </a:t>
            </a:r>
            <a:r>
              <a:rPr lang="en-US" b="1" dirty="0"/>
              <a:t>Text</a:t>
            </a:r>
            <a:r>
              <a:rPr lang="en-US" dirty="0"/>
              <a:t> </a:t>
            </a:r>
            <a:r>
              <a:rPr lang="en-US" b="1" dirty="0"/>
              <a:t>Effects</a:t>
            </a:r>
            <a:r>
              <a:rPr lang="en-US" dirty="0"/>
              <a:t> dialog box, click </a:t>
            </a:r>
            <a:r>
              <a:rPr lang="en-US" b="1" dirty="0"/>
              <a:t>3-D Rotation </a:t>
            </a:r>
            <a:r>
              <a:rPr lang="en-US" dirty="0"/>
              <a:t>in the left pane. In the </a:t>
            </a:r>
            <a:r>
              <a:rPr lang="en-US" b="1" dirty="0"/>
              <a:t>3-D Rotation </a:t>
            </a:r>
            <a:r>
              <a:rPr lang="en-US" dirty="0"/>
              <a:t>pane, click the button next to </a:t>
            </a:r>
            <a:r>
              <a:rPr lang="en-US" b="1" dirty="0"/>
              <a:t>Presets</a:t>
            </a:r>
            <a:r>
              <a:rPr lang="en-US" dirty="0"/>
              <a:t>, and then under </a:t>
            </a:r>
            <a:r>
              <a:rPr lang="en-US" b="1" dirty="0"/>
              <a:t>Parallel</a:t>
            </a:r>
            <a:r>
              <a:rPr lang="en-US" dirty="0"/>
              <a:t> click </a:t>
            </a:r>
            <a:r>
              <a:rPr lang="en-US" b="1" dirty="0"/>
              <a:t>Isometric Top Up </a:t>
            </a:r>
            <a:r>
              <a:rPr lang="en-US" dirty="0"/>
              <a:t>(first row, third option from the left). </a:t>
            </a:r>
          </a:p>
          <a:p>
            <a:pPr marL="231073" indent="-231073" defTabSz="924292">
              <a:buFont typeface="+mj-lt"/>
              <a:buAutoNum type="arabicPeriod"/>
              <a:defRPr/>
            </a:pPr>
            <a:r>
              <a:rPr lang="en-US" dirty="0"/>
              <a:t>Under </a:t>
            </a:r>
            <a:r>
              <a:rPr lang="en-US" b="1" dirty="0"/>
              <a:t>Drawing Tools</a:t>
            </a:r>
            <a:r>
              <a:rPr lang="en-US" dirty="0"/>
              <a:t>, on the </a:t>
            </a:r>
            <a:r>
              <a:rPr lang="en-US" b="1" dirty="0"/>
              <a:t>Format</a:t>
            </a:r>
            <a:r>
              <a:rPr lang="en-US" dirty="0"/>
              <a:t> tab, in the bottom right corner of the </a:t>
            </a:r>
            <a:r>
              <a:rPr lang="en-US" b="1" dirty="0"/>
              <a:t>Size</a:t>
            </a:r>
            <a:r>
              <a:rPr lang="en-US" dirty="0"/>
              <a:t> group, click the </a:t>
            </a:r>
            <a:r>
              <a:rPr lang="en-US" b="1" dirty="0"/>
              <a:t>Size and Position </a:t>
            </a:r>
            <a:r>
              <a:rPr lang="en-US" dirty="0"/>
              <a:t>dialog box launcher. In the </a:t>
            </a:r>
            <a:r>
              <a:rPr lang="en-US" b="1" dirty="0"/>
              <a:t>Format Shape </a:t>
            </a:r>
            <a:r>
              <a:rPr lang="en-US" dirty="0"/>
              <a:t>dialog box, click </a:t>
            </a:r>
            <a:r>
              <a:rPr lang="en-US" b="1" dirty="0"/>
              <a:t>Position</a:t>
            </a:r>
            <a:r>
              <a:rPr lang="en-US" dirty="0"/>
              <a:t> in the left pane. In the </a:t>
            </a:r>
            <a:r>
              <a:rPr lang="en-US" b="1" dirty="0"/>
              <a:t>Position </a:t>
            </a:r>
            <a:r>
              <a:rPr lang="en-US" dirty="0"/>
              <a:t>pane, do the following:</a:t>
            </a:r>
          </a:p>
          <a:p>
            <a:pPr marL="693218" lvl="1" indent="-231073" defTabSz="924292">
              <a:buFont typeface="Arial" pitchFamily="34" charset="0"/>
              <a:buChar char="•"/>
              <a:defRPr/>
            </a:pPr>
            <a:r>
              <a:rPr lang="en-US" dirty="0"/>
              <a:t>In the </a:t>
            </a:r>
            <a:r>
              <a:rPr lang="en-US" b="1" dirty="0"/>
              <a:t>Horizontal</a:t>
            </a:r>
            <a:r>
              <a:rPr lang="en-US" dirty="0"/>
              <a:t> box, enter </a:t>
            </a:r>
            <a:r>
              <a:rPr lang="en-US" b="1" dirty="0"/>
              <a:t>2.21”</a:t>
            </a:r>
            <a:r>
              <a:rPr lang="en-US" dirty="0"/>
              <a:t>.</a:t>
            </a:r>
          </a:p>
          <a:p>
            <a:pPr marL="693218" lvl="1" indent="-231073" defTabSz="924292">
              <a:buFont typeface="Arial" pitchFamily="34" charset="0"/>
              <a:buChar char="•"/>
              <a:defRPr/>
            </a:pPr>
            <a:r>
              <a:rPr lang="en-US" dirty="0"/>
              <a:t>In the </a:t>
            </a:r>
            <a:r>
              <a:rPr lang="en-US" b="1" dirty="0"/>
              <a:t>Vertical</a:t>
            </a:r>
            <a:r>
              <a:rPr lang="en-US" dirty="0"/>
              <a:t> box, enter </a:t>
            </a:r>
            <a:r>
              <a:rPr lang="en-US" b="1" dirty="0"/>
              <a:t>3.35”</a:t>
            </a:r>
            <a:r>
              <a:rPr lang="en-US" dirty="0"/>
              <a:t>.</a:t>
            </a:r>
          </a:p>
          <a:p>
            <a:pPr marL="231073" indent="-231073" defTabSz="924292">
              <a:buFont typeface="+mj-lt"/>
              <a:buAutoNum type="arabicPeriod"/>
              <a:defRPr/>
            </a:pPr>
            <a:r>
              <a:rPr lang="en-US" dirty="0"/>
              <a:t>Drag the square blue adjustment handles on the top and bottom of the text box to adjust the height so that the text is centered on the top face of the red cube. </a:t>
            </a:r>
          </a:p>
          <a:p>
            <a:pPr marL="231073" indent="-231073" defTabSz="924292">
              <a:buFont typeface="+mj-lt"/>
              <a:buAutoNum type="arabicPeriod"/>
              <a:defRPr/>
            </a:pPr>
            <a:r>
              <a:rPr lang="en-US" dirty="0"/>
              <a:t>Select the text box. On the </a:t>
            </a:r>
            <a:r>
              <a:rPr lang="en-US" b="1" dirty="0"/>
              <a:t>Home</a:t>
            </a:r>
            <a:r>
              <a:rPr lang="en-US" dirty="0"/>
              <a:t> tab, in the </a:t>
            </a:r>
            <a:r>
              <a:rPr lang="en-US" b="1" dirty="0"/>
              <a:t>Clipboard </a:t>
            </a:r>
            <a:r>
              <a:rPr lang="en-US" dirty="0"/>
              <a:t>group, click the arrow to the right of </a:t>
            </a:r>
            <a:r>
              <a:rPr lang="en-US" b="1" dirty="0"/>
              <a:t>Copy</a:t>
            </a:r>
            <a:r>
              <a:rPr lang="en-US" dirty="0"/>
              <a:t>, and then click </a:t>
            </a:r>
            <a:r>
              <a:rPr lang="en-US" b="1" dirty="0"/>
              <a:t>Duplicate</a:t>
            </a:r>
            <a:r>
              <a:rPr lang="en-US" dirty="0"/>
              <a:t>. </a:t>
            </a:r>
          </a:p>
          <a:p>
            <a:pPr marL="231073" indent="-231073" defTabSz="924292">
              <a:buFont typeface="+mj-lt"/>
              <a:buAutoNum type="arabicPeriod"/>
              <a:defRPr/>
            </a:pPr>
            <a:r>
              <a:rPr lang="en-US" dirty="0"/>
              <a:t>Click in the second text box and edit the text.</a:t>
            </a:r>
          </a:p>
          <a:p>
            <a:pPr marL="231073" indent="-231073" defTabSz="924292">
              <a:buFont typeface="+mj-lt"/>
              <a:buAutoNum type="arabicPeriod"/>
              <a:defRPr/>
            </a:pPr>
            <a:r>
              <a:rPr lang="en-US" dirty="0"/>
              <a:t>Select the second text box. Under </a:t>
            </a:r>
            <a:r>
              <a:rPr lang="en-US" b="1" dirty="0"/>
              <a:t>Drawing Tools</a:t>
            </a:r>
            <a:r>
              <a:rPr lang="en-US" dirty="0"/>
              <a:t>, on the </a:t>
            </a:r>
            <a:r>
              <a:rPr lang="en-US" b="1" dirty="0"/>
              <a:t>Format</a:t>
            </a:r>
            <a:r>
              <a:rPr lang="en-US" dirty="0"/>
              <a:t> tab, in the </a:t>
            </a:r>
            <a:r>
              <a:rPr lang="en-US" b="1" dirty="0"/>
              <a:t>WordArt Styles </a:t>
            </a:r>
            <a:r>
              <a:rPr lang="en-US" dirty="0"/>
              <a:t>group, click the </a:t>
            </a:r>
            <a:r>
              <a:rPr lang="en-US" b="1" dirty="0"/>
              <a:t>Format</a:t>
            </a:r>
            <a:r>
              <a:rPr lang="en-US" dirty="0"/>
              <a:t> </a:t>
            </a:r>
            <a:r>
              <a:rPr lang="en-US" b="1" dirty="0"/>
              <a:t>Text</a:t>
            </a:r>
            <a:r>
              <a:rPr lang="en-US" dirty="0"/>
              <a:t> </a:t>
            </a:r>
            <a:r>
              <a:rPr lang="en-US" b="1" dirty="0"/>
              <a:t>Effects</a:t>
            </a:r>
            <a:r>
              <a:rPr lang="en-US" dirty="0"/>
              <a:t> dialog box launcher. In the </a:t>
            </a:r>
            <a:r>
              <a:rPr lang="en-US" b="1" dirty="0"/>
              <a:t>Format</a:t>
            </a:r>
            <a:r>
              <a:rPr lang="en-US" dirty="0"/>
              <a:t> </a:t>
            </a:r>
            <a:r>
              <a:rPr lang="en-US" b="1" dirty="0"/>
              <a:t>Text</a:t>
            </a:r>
            <a:r>
              <a:rPr lang="en-US" dirty="0"/>
              <a:t> </a:t>
            </a:r>
            <a:r>
              <a:rPr lang="en-US" b="1" dirty="0"/>
              <a:t>Effects</a:t>
            </a:r>
            <a:r>
              <a:rPr lang="en-US" dirty="0"/>
              <a:t> dialog box, click </a:t>
            </a:r>
            <a:r>
              <a:rPr lang="en-US" b="1" dirty="0"/>
              <a:t>Text Box </a:t>
            </a:r>
            <a:r>
              <a:rPr lang="en-US" dirty="0"/>
              <a:t>in the left pane. In the </a:t>
            </a:r>
            <a:r>
              <a:rPr lang="en-US" b="1" dirty="0"/>
              <a:t>Text Box </a:t>
            </a:r>
            <a:r>
              <a:rPr lang="en-US" dirty="0"/>
              <a:t>pane, under </a:t>
            </a:r>
            <a:r>
              <a:rPr lang="en-US" b="1" dirty="0"/>
              <a:t>Text layout</a:t>
            </a:r>
            <a:r>
              <a:rPr lang="en-US" dirty="0"/>
              <a:t>, in the </a:t>
            </a:r>
            <a:r>
              <a:rPr lang="en-US" b="1" dirty="0"/>
              <a:t>Text direction </a:t>
            </a:r>
            <a:r>
              <a:rPr lang="en-US" dirty="0"/>
              <a:t>list, select </a:t>
            </a:r>
            <a:r>
              <a:rPr lang="en-US" b="1" dirty="0"/>
              <a:t>Horizontal</a:t>
            </a:r>
            <a:r>
              <a:rPr lang="en-US" dirty="0"/>
              <a:t>.</a:t>
            </a:r>
            <a:endParaRPr lang="en-US" b="1" dirty="0"/>
          </a:p>
          <a:p>
            <a:pPr marL="231073" indent="-231073" defTabSz="924292">
              <a:buFont typeface="+mj-lt"/>
              <a:buAutoNum type="arabicPeriod"/>
              <a:defRPr/>
            </a:pPr>
            <a:r>
              <a:rPr lang="en-US" dirty="0"/>
              <a:t>Also in the </a:t>
            </a:r>
            <a:r>
              <a:rPr lang="en-US" b="1" dirty="0"/>
              <a:t>Format</a:t>
            </a:r>
            <a:r>
              <a:rPr lang="en-US" dirty="0"/>
              <a:t> </a:t>
            </a:r>
            <a:r>
              <a:rPr lang="en-US" b="1" dirty="0"/>
              <a:t>Text</a:t>
            </a:r>
            <a:r>
              <a:rPr lang="en-US" dirty="0"/>
              <a:t> </a:t>
            </a:r>
            <a:r>
              <a:rPr lang="en-US" b="1" dirty="0"/>
              <a:t>Effects</a:t>
            </a:r>
            <a:r>
              <a:rPr lang="en-US" dirty="0"/>
              <a:t> dialog box, click </a:t>
            </a:r>
            <a:r>
              <a:rPr lang="en-US" b="1" dirty="0"/>
              <a:t>3-D Rotation </a:t>
            </a:r>
            <a:r>
              <a:rPr lang="en-US" dirty="0"/>
              <a:t>in the left pane. In the </a:t>
            </a:r>
            <a:r>
              <a:rPr lang="en-US" b="1" dirty="0"/>
              <a:t>3-D Rotation </a:t>
            </a:r>
            <a:r>
              <a:rPr lang="en-US" dirty="0"/>
              <a:t>pane, click the button next to </a:t>
            </a:r>
            <a:r>
              <a:rPr lang="en-US" b="1" dirty="0"/>
              <a:t>Presets</a:t>
            </a:r>
            <a:r>
              <a:rPr lang="en-US" dirty="0"/>
              <a:t>, and then under </a:t>
            </a:r>
            <a:r>
              <a:rPr lang="en-US" b="1" dirty="0"/>
              <a:t>Parallel</a:t>
            </a:r>
            <a:r>
              <a:rPr lang="en-US" dirty="0"/>
              <a:t> click </a:t>
            </a:r>
            <a:r>
              <a:rPr lang="en-US" b="1" dirty="0"/>
              <a:t>Isometric Left Down </a:t>
            </a:r>
            <a:r>
              <a:rPr lang="en-US" dirty="0"/>
              <a:t>(first row, first option from the left). </a:t>
            </a:r>
          </a:p>
          <a:p>
            <a:pPr marL="231073" indent="-231073" defTabSz="924292">
              <a:buFont typeface="+mj-lt"/>
              <a:buAutoNum type="arabicPeriod"/>
              <a:defRPr/>
            </a:pPr>
            <a:r>
              <a:rPr lang="en-US" dirty="0"/>
              <a:t>Under </a:t>
            </a:r>
            <a:r>
              <a:rPr lang="en-US" b="1" dirty="0"/>
              <a:t>Drawing Tools</a:t>
            </a:r>
            <a:r>
              <a:rPr lang="en-US" dirty="0"/>
              <a:t>, on the </a:t>
            </a:r>
            <a:r>
              <a:rPr lang="en-US" b="1" dirty="0"/>
              <a:t>Format</a:t>
            </a:r>
            <a:r>
              <a:rPr lang="en-US" dirty="0"/>
              <a:t> tab, in the bottom right corner of the </a:t>
            </a:r>
            <a:r>
              <a:rPr lang="en-US" b="1" dirty="0"/>
              <a:t>Size</a:t>
            </a:r>
            <a:r>
              <a:rPr lang="en-US" dirty="0"/>
              <a:t> group, click the </a:t>
            </a:r>
            <a:r>
              <a:rPr lang="en-US" b="1" dirty="0"/>
              <a:t>Size and Position </a:t>
            </a:r>
            <a:r>
              <a:rPr lang="en-US" dirty="0"/>
              <a:t>dialog box launcher. In the </a:t>
            </a:r>
            <a:r>
              <a:rPr lang="en-US" b="1" dirty="0"/>
              <a:t>Format Shape </a:t>
            </a:r>
            <a:r>
              <a:rPr lang="en-US" dirty="0"/>
              <a:t>dialog box, click </a:t>
            </a:r>
            <a:r>
              <a:rPr lang="en-US" b="1" dirty="0"/>
              <a:t>Position</a:t>
            </a:r>
            <a:r>
              <a:rPr lang="en-US" dirty="0"/>
              <a:t> in the left pane. In the </a:t>
            </a:r>
            <a:r>
              <a:rPr lang="en-US" b="1" dirty="0"/>
              <a:t>Position </a:t>
            </a:r>
            <a:r>
              <a:rPr lang="en-US" dirty="0"/>
              <a:t>pane, do the following:</a:t>
            </a:r>
          </a:p>
          <a:p>
            <a:pPr marL="693218" lvl="1" indent="-231073" defTabSz="924292">
              <a:buFont typeface="Arial" pitchFamily="34" charset="0"/>
              <a:buChar char="•"/>
              <a:defRPr/>
            </a:pPr>
            <a:r>
              <a:rPr lang="en-US" dirty="0"/>
              <a:t>In the </a:t>
            </a:r>
            <a:r>
              <a:rPr lang="en-US" b="1" dirty="0"/>
              <a:t>Horizontal </a:t>
            </a:r>
            <a:r>
              <a:rPr lang="en-US" dirty="0"/>
              <a:t>box, enter </a:t>
            </a:r>
            <a:r>
              <a:rPr lang="en-US" b="1" dirty="0"/>
              <a:t>3.75”</a:t>
            </a:r>
            <a:r>
              <a:rPr lang="en-US" dirty="0"/>
              <a:t>.</a:t>
            </a:r>
          </a:p>
          <a:p>
            <a:pPr marL="693218" lvl="1" indent="-231073" defTabSz="924292">
              <a:buFont typeface="Arial" pitchFamily="34" charset="0"/>
              <a:buChar char="•"/>
              <a:defRPr/>
            </a:pPr>
            <a:r>
              <a:rPr lang="en-US" dirty="0"/>
              <a:t>In the </a:t>
            </a:r>
            <a:r>
              <a:rPr lang="en-US" b="1" dirty="0"/>
              <a:t>Vertical</a:t>
            </a:r>
            <a:r>
              <a:rPr lang="en-US" dirty="0"/>
              <a:t> box, enter </a:t>
            </a:r>
            <a:r>
              <a:rPr lang="en-US" b="1" dirty="0"/>
              <a:t>4.77”</a:t>
            </a:r>
            <a:r>
              <a:rPr lang="en-US" dirty="0"/>
              <a:t>.</a:t>
            </a:r>
          </a:p>
          <a:p>
            <a:pPr marL="231073" indent="-231073" defTabSz="924292">
              <a:buFont typeface="+mj-lt"/>
              <a:buAutoNum type="arabicPeriod"/>
              <a:defRPr/>
            </a:pPr>
            <a:r>
              <a:rPr lang="en-US" dirty="0"/>
              <a:t>Drag the square blue adjustment handles on the left and right of the second text box to adjust the width so that the text is centered on the bottom left face of the orange cube. </a:t>
            </a:r>
          </a:p>
          <a:p>
            <a:pPr marL="231073" indent="-231073" defTabSz="924292">
              <a:buFont typeface="+mj-lt"/>
              <a:buAutoNum type="arabicPeriod"/>
              <a:defRPr/>
            </a:pPr>
            <a:r>
              <a:rPr lang="en-US" dirty="0"/>
              <a:t>Select the second text box. On the </a:t>
            </a:r>
            <a:r>
              <a:rPr lang="en-US" b="1" dirty="0"/>
              <a:t>Home</a:t>
            </a:r>
            <a:r>
              <a:rPr lang="en-US" dirty="0"/>
              <a:t> tab, in the </a:t>
            </a:r>
            <a:r>
              <a:rPr lang="en-US" b="1" dirty="0"/>
              <a:t>Clipboard</a:t>
            </a:r>
            <a:r>
              <a:rPr lang="en-US" dirty="0"/>
              <a:t> group, click the arrow to the right of </a:t>
            </a:r>
            <a:r>
              <a:rPr lang="en-US" b="1" dirty="0"/>
              <a:t>Copy</a:t>
            </a:r>
            <a:r>
              <a:rPr lang="en-US" dirty="0"/>
              <a:t>, and then click </a:t>
            </a:r>
            <a:r>
              <a:rPr lang="en-US" b="1" dirty="0"/>
              <a:t>Duplicate</a:t>
            </a:r>
            <a:r>
              <a:rPr lang="en-US" dirty="0"/>
              <a:t>. </a:t>
            </a:r>
          </a:p>
          <a:p>
            <a:pPr marL="231073" indent="-231073" defTabSz="924292">
              <a:buFont typeface="+mj-lt"/>
              <a:buAutoNum type="arabicPeriod"/>
              <a:defRPr/>
            </a:pPr>
            <a:r>
              <a:rPr lang="en-US" dirty="0"/>
              <a:t>Click in the third text box and edit the text.</a:t>
            </a:r>
          </a:p>
          <a:p>
            <a:pPr marL="231073" indent="-231073" defTabSz="924292">
              <a:buFont typeface="+mj-lt"/>
              <a:buAutoNum type="arabicPeriod"/>
              <a:defRPr/>
            </a:pPr>
            <a:r>
              <a:rPr lang="en-US" dirty="0"/>
              <a:t>Select the third text box. Under </a:t>
            </a:r>
            <a:r>
              <a:rPr lang="en-US" b="1" dirty="0"/>
              <a:t>Drawing Tools</a:t>
            </a:r>
            <a:r>
              <a:rPr lang="en-US" dirty="0"/>
              <a:t>, on the </a:t>
            </a:r>
            <a:r>
              <a:rPr lang="en-US" b="1" dirty="0"/>
              <a:t>Format</a:t>
            </a:r>
            <a:r>
              <a:rPr lang="en-US" dirty="0"/>
              <a:t> tab, in the </a:t>
            </a:r>
            <a:r>
              <a:rPr lang="en-US" b="1" dirty="0"/>
              <a:t>WordArt Styles </a:t>
            </a:r>
            <a:r>
              <a:rPr lang="en-US" dirty="0"/>
              <a:t>group, click the </a:t>
            </a:r>
            <a:r>
              <a:rPr lang="en-US" b="1" dirty="0"/>
              <a:t>Format</a:t>
            </a:r>
            <a:r>
              <a:rPr lang="en-US" dirty="0"/>
              <a:t> </a:t>
            </a:r>
            <a:r>
              <a:rPr lang="en-US" b="1" dirty="0"/>
              <a:t>Text</a:t>
            </a:r>
            <a:r>
              <a:rPr lang="en-US" dirty="0"/>
              <a:t> </a:t>
            </a:r>
            <a:r>
              <a:rPr lang="en-US" b="1" dirty="0"/>
              <a:t>Effects</a:t>
            </a:r>
            <a:r>
              <a:rPr lang="en-US" dirty="0"/>
              <a:t> dialog box launcher. In the </a:t>
            </a:r>
            <a:r>
              <a:rPr lang="en-US" b="1" dirty="0"/>
              <a:t>Format</a:t>
            </a:r>
            <a:r>
              <a:rPr lang="en-US" dirty="0"/>
              <a:t> </a:t>
            </a:r>
            <a:r>
              <a:rPr lang="en-US" b="1" dirty="0"/>
              <a:t>Text</a:t>
            </a:r>
            <a:r>
              <a:rPr lang="en-US" dirty="0"/>
              <a:t> </a:t>
            </a:r>
            <a:r>
              <a:rPr lang="en-US" b="1" dirty="0"/>
              <a:t>Effects</a:t>
            </a:r>
            <a:r>
              <a:rPr lang="en-US" dirty="0"/>
              <a:t> dialog box, click </a:t>
            </a:r>
            <a:r>
              <a:rPr lang="en-US" b="1" dirty="0"/>
              <a:t>3-D Rotation </a:t>
            </a:r>
            <a:r>
              <a:rPr lang="en-US" dirty="0"/>
              <a:t>in the left pane. In the </a:t>
            </a:r>
            <a:r>
              <a:rPr lang="en-US" b="1" dirty="0"/>
              <a:t>3-D Rotation </a:t>
            </a:r>
            <a:r>
              <a:rPr lang="en-US" dirty="0"/>
              <a:t>pane, click the button next to </a:t>
            </a:r>
            <a:r>
              <a:rPr lang="en-US" b="1" dirty="0"/>
              <a:t>Presets</a:t>
            </a:r>
            <a:r>
              <a:rPr lang="en-US" dirty="0"/>
              <a:t>, and then under </a:t>
            </a:r>
            <a:r>
              <a:rPr lang="en-US" b="1" dirty="0"/>
              <a:t>Parallel</a:t>
            </a:r>
            <a:r>
              <a:rPr lang="en-US" dirty="0"/>
              <a:t> click </a:t>
            </a:r>
            <a:r>
              <a:rPr lang="en-US" b="1" dirty="0"/>
              <a:t>Isometric Right Up </a:t>
            </a:r>
            <a:r>
              <a:rPr lang="en-US" dirty="0"/>
              <a:t>(first row, second option from the left). </a:t>
            </a:r>
          </a:p>
          <a:p>
            <a:pPr marL="231073" indent="-231073" defTabSz="924292">
              <a:buFont typeface="+mj-lt"/>
              <a:buAutoNum type="arabicPeriod"/>
              <a:defRPr/>
            </a:pPr>
            <a:r>
              <a:rPr lang="en-US" dirty="0"/>
              <a:t>Under </a:t>
            </a:r>
            <a:r>
              <a:rPr lang="en-US" b="1" dirty="0"/>
              <a:t>Drawing Tools</a:t>
            </a:r>
            <a:r>
              <a:rPr lang="en-US" dirty="0"/>
              <a:t>, on the </a:t>
            </a:r>
            <a:r>
              <a:rPr lang="en-US" b="1" dirty="0"/>
              <a:t>Format</a:t>
            </a:r>
            <a:r>
              <a:rPr lang="en-US" dirty="0"/>
              <a:t> tab, in the </a:t>
            </a:r>
            <a:r>
              <a:rPr lang="en-US" b="1" dirty="0"/>
              <a:t>Size</a:t>
            </a:r>
            <a:r>
              <a:rPr lang="en-US" dirty="0"/>
              <a:t> group, click the </a:t>
            </a:r>
            <a:r>
              <a:rPr lang="en-US" b="1" dirty="0"/>
              <a:t>Size and Position </a:t>
            </a:r>
            <a:r>
              <a:rPr lang="en-US" dirty="0"/>
              <a:t>dialog box launcher. In the </a:t>
            </a:r>
            <a:r>
              <a:rPr lang="en-US" b="1" dirty="0"/>
              <a:t>Size and Position </a:t>
            </a:r>
            <a:r>
              <a:rPr lang="en-US" dirty="0"/>
              <a:t>dialog box, on the </a:t>
            </a:r>
            <a:r>
              <a:rPr lang="en-US" b="1" dirty="0"/>
              <a:t>Position </a:t>
            </a:r>
            <a:r>
              <a:rPr lang="en-US" dirty="0"/>
              <a:t>tab, do the following:</a:t>
            </a:r>
          </a:p>
          <a:p>
            <a:pPr marL="693218" lvl="1" indent="-231073" defTabSz="924292">
              <a:buFont typeface="Arial" pitchFamily="34" charset="0"/>
              <a:buChar char="•"/>
              <a:defRPr/>
            </a:pPr>
            <a:r>
              <a:rPr lang="en-US" dirty="0"/>
              <a:t>In the </a:t>
            </a:r>
            <a:r>
              <a:rPr lang="en-US" b="1" dirty="0"/>
              <a:t>Horizontal</a:t>
            </a:r>
            <a:r>
              <a:rPr lang="en-US" dirty="0"/>
              <a:t> box, enter </a:t>
            </a:r>
            <a:r>
              <a:rPr lang="en-US" b="1" dirty="0"/>
              <a:t>3.81”</a:t>
            </a:r>
            <a:r>
              <a:rPr lang="en-US" dirty="0"/>
              <a:t>.</a:t>
            </a:r>
          </a:p>
          <a:p>
            <a:pPr marL="693218" lvl="1" indent="-231073" defTabSz="924292">
              <a:buFont typeface="Arial" pitchFamily="34" charset="0"/>
              <a:buChar char="•"/>
              <a:defRPr/>
            </a:pPr>
            <a:r>
              <a:rPr lang="en-US" dirty="0"/>
              <a:t>In the </a:t>
            </a:r>
            <a:r>
              <a:rPr lang="en-US" b="1" dirty="0"/>
              <a:t>Vertical</a:t>
            </a:r>
            <a:r>
              <a:rPr lang="en-US" dirty="0"/>
              <a:t> box, enter </a:t>
            </a:r>
            <a:r>
              <a:rPr lang="en-US" b="1" dirty="0"/>
              <a:t>2.59”</a:t>
            </a:r>
            <a:r>
              <a:rPr lang="en-US" dirty="0"/>
              <a:t>.</a:t>
            </a:r>
          </a:p>
          <a:p>
            <a:pPr marL="231073" indent="-231073" defTabSz="924292">
              <a:buFont typeface="+mj-lt"/>
              <a:buAutoNum type="arabicPeriod"/>
              <a:defRPr/>
            </a:pPr>
            <a:r>
              <a:rPr lang="en-US" dirty="0"/>
              <a:t> Drag the square blue adjustment handles on the left and right of the third text box to adjust the width so that the text is centered on the bottom right face of the blue cube. </a:t>
            </a:r>
          </a:p>
          <a:p>
            <a:pPr marL="231073" indent="-231073" defTabSz="924292">
              <a:defRPr/>
            </a:pPr>
            <a:endParaRPr lang="en-US" dirty="0"/>
          </a:p>
          <a:p>
            <a:endParaRPr lang="en-US" dirty="0"/>
          </a:p>
          <a:p>
            <a:r>
              <a:rPr lang="en-US" dirty="0"/>
              <a:t>To reproduce the background effects on this slide, do the following:</a:t>
            </a:r>
          </a:p>
          <a:p>
            <a:pPr marL="231073" indent="-231073">
              <a:buFont typeface="+mj-lt"/>
              <a:buAutoNum type="arabicPeriod"/>
            </a:pPr>
            <a:r>
              <a:rPr lang="en-US" dirty="0"/>
              <a:t>On the </a:t>
            </a:r>
            <a:r>
              <a:rPr lang="en-US" b="1" dirty="0"/>
              <a:t>Design</a:t>
            </a:r>
            <a:r>
              <a:rPr lang="en-US" dirty="0"/>
              <a:t> tab, in the </a:t>
            </a:r>
            <a:r>
              <a:rPr lang="en-US" b="1" dirty="0"/>
              <a:t>Background</a:t>
            </a:r>
            <a:r>
              <a:rPr lang="en-US" dirty="0"/>
              <a:t> group, click </a:t>
            </a:r>
            <a:r>
              <a:rPr lang="en-US" b="1" dirty="0"/>
              <a:t>Background Styles</a:t>
            </a:r>
            <a:r>
              <a:rPr lang="en-US" dirty="0"/>
              <a:t>, and then click </a:t>
            </a:r>
            <a:r>
              <a:rPr lang="en-US" b="1" dirty="0"/>
              <a:t>Format Background</a:t>
            </a:r>
            <a:r>
              <a:rPr lang="en-US" dirty="0"/>
              <a:t>. In the </a:t>
            </a:r>
            <a:r>
              <a:rPr lang="en-US" b="1" dirty="0"/>
              <a:t>Format Background </a:t>
            </a:r>
            <a:r>
              <a:rPr lang="en-US" dirty="0"/>
              <a:t>dialog box, click </a:t>
            </a:r>
            <a:r>
              <a:rPr lang="en-US" b="1" dirty="0"/>
              <a:t>Fill</a:t>
            </a:r>
            <a:r>
              <a:rPr lang="en-US" dirty="0"/>
              <a:t> in the left pane, select </a:t>
            </a:r>
            <a:r>
              <a:rPr lang="en-US" b="1" dirty="0"/>
              <a:t>Gradient fill</a:t>
            </a:r>
            <a:r>
              <a:rPr lang="en-US" dirty="0"/>
              <a:t> in the </a:t>
            </a:r>
            <a:r>
              <a:rPr lang="en-US" b="1" dirty="0"/>
              <a:t>Fill</a:t>
            </a:r>
            <a:r>
              <a:rPr lang="en-US" dirty="0"/>
              <a:t> pane, and then do the following:</a:t>
            </a:r>
          </a:p>
          <a:p>
            <a:pPr marL="693218" lvl="1" indent="-231073">
              <a:buFont typeface="Arial" pitchFamily="34" charset="0"/>
              <a:buChar char="•"/>
            </a:pPr>
            <a:r>
              <a:rPr lang="en-US" dirty="0"/>
              <a:t>In the </a:t>
            </a:r>
            <a:r>
              <a:rPr lang="en-US" b="1" dirty="0"/>
              <a:t>Type</a:t>
            </a:r>
            <a:r>
              <a:rPr lang="en-US" dirty="0"/>
              <a:t> list, select </a:t>
            </a:r>
            <a:r>
              <a:rPr lang="en-US" b="1" dirty="0"/>
              <a:t>Radial</a:t>
            </a:r>
            <a:r>
              <a:rPr lang="en-US" dirty="0"/>
              <a:t>.</a:t>
            </a:r>
          </a:p>
          <a:p>
            <a:pPr marL="693218" lvl="1" indent="-231073">
              <a:buFont typeface="Arial" pitchFamily="34" charset="0"/>
              <a:buChar char="•"/>
            </a:pPr>
            <a:r>
              <a:rPr lang="en-US" dirty="0"/>
              <a:t>Click the button next to </a:t>
            </a:r>
            <a:r>
              <a:rPr lang="en-US" b="1" dirty="0"/>
              <a:t>Direction</a:t>
            </a:r>
            <a:r>
              <a:rPr lang="en-US" dirty="0"/>
              <a:t>, and then click </a:t>
            </a:r>
            <a:r>
              <a:rPr lang="en-US" b="1" dirty="0"/>
              <a:t>From Center </a:t>
            </a:r>
            <a:r>
              <a:rPr lang="en-US" dirty="0"/>
              <a:t>(third option from the left).</a:t>
            </a:r>
            <a:endParaRPr lang="en-US" b="1" dirty="0"/>
          </a:p>
          <a:p>
            <a:pPr marL="693218" lvl="1" indent="-231073">
              <a:buFont typeface="Arial" pitchFamily="34" charset="0"/>
              <a:buChar char="•"/>
            </a:pPr>
            <a:r>
              <a:rPr lang="en-US" dirty="0"/>
              <a:t>Under </a:t>
            </a:r>
            <a:r>
              <a:rPr lang="en-US" b="1" dirty="0"/>
              <a:t>Gradient stops</a:t>
            </a:r>
            <a:r>
              <a:rPr lang="en-US" dirty="0"/>
              <a:t>, click </a:t>
            </a:r>
            <a:r>
              <a:rPr lang="en-US" b="1" dirty="0"/>
              <a:t>Add gradient stops</a:t>
            </a:r>
            <a:r>
              <a:rPr lang="en-US" dirty="0"/>
              <a:t> or </a:t>
            </a:r>
            <a:r>
              <a:rPr lang="en-US" b="1" dirty="0"/>
              <a:t>Remove gradient stops</a:t>
            </a:r>
            <a:r>
              <a:rPr lang="en-US" dirty="0"/>
              <a:t> until two stops appear in the slider.</a:t>
            </a:r>
          </a:p>
          <a:p>
            <a:pPr marL="231073" indent="-231073">
              <a:buFont typeface="+mj-lt"/>
              <a:buAutoNum type="arabicPeriod"/>
            </a:pPr>
            <a:r>
              <a:rPr lang="en-US" dirty="0"/>
              <a:t>Also under </a:t>
            </a:r>
            <a:r>
              <a:rPr lang="en-US" b="1" dirty="0"/>
              <a:t>Gradient stops</a:t>
            </a:r>
            <a:r>
              <a:rPr lang="en-US" dirty="0"/>
              <a:t>, customize the gradient stops as follows:</a:t>
            </a:r>
          </a:p>
          <a:p>
            <a:pPr marL="693218" lvl="1" indent="-231073">
              <a:buFont typeface="Arial" pitchFamily="34" charset="0"/>
              <a:buChar char="•"/>
            </a:pPr>
            <a:r>
              <a:rPr lang="en-US" dirty="0"/>
              <a:t>Select the first stop in the slider, and then do the following: </a:t>
            </a:r>
          </a:p>
          <a:p>
            <a:pPr marL="1155364" lvl="2" indent="-231073">
              <a:buFont typeface="Arial" pitchFamily="34" charset="0"/>
              <a:buChar char="•"/>
            </a:pPr>
            <a:r>
              <a:rPr lang="en-US" dirty="0"/>
              <a:t>In the </a:t>
            </a:r>
            <a:r>
              <a:rPr lang="en-US" b="1" dirty="0"/>
              <a:t>Position </a:t>
            </a:r>
            <a:r>
              <a:rPr lang="en-US" dirty="0"/>
              <a:t>box, enter </a:t>
            </a:r>
            <a:r>
              <a:rPr lang="en-US" b="1" dirty="0"/>
              <a:t>0%</a:t>
            </a:r>
            <a:r>
              <a:rPr lang="en-US" dirty="0"/>
              <a:t>.</a:t>
            </a:r>
          </a:p>
          <a:p>
            <a:pPr marL="1155364" lvl="2" indent="-231073">
              <a:buFont typeface="Arial" pitchFamily="34" charset="0"/>
              <a:buChar char="•"/>
            </a:pPr>
            <a:r>
              <a:rPr lang="en-US" dirty="0"/>
              <a:t>Click the button next to </a:t>
            </a:r>
            <a:r>
              <a:rPr lang="en-US" b="1" dirty="0"/>
              <a:t>Color</a:t>
            </a:r>
            <a:r>
              <a:rPr lang="en-US" dirty="0"/>
              <a:t>, and then under </a:t>
            </a:r>
            <a:r>
              <a:rPr lang="en-US" b="1" dirty="0"/>
              <a:t>Theme Colors</a:t>
            </a:r>
            <a:r>
              <a:rPr lang="en-US" dirty="0"/>
              <a:t> click </a:t>
            </a:r>
            <a:r>
              <a:rPr lang="en-US" b="1" dirty="0"/>
              <a:t>White, Background 1 </a:t>
            </a:r>
            <a:r>
              <a:rPr lang="en-US" dirty="0"/>
              <a:t>(first row, first option from the left).</a:t>
            </a:r>
          </a:p>
          <a:p>
            <a:pPr marL="1155364" lvl="2" indent="-231073">
              <a:buFont typeface="Arial" pitchFamily="34" charset="0"/>
              <a:buChar char="•"/>
            </a:pPr>
            <a:r>
              <a:rPr lang="en-US" dirty="0"/>
              <a:t>In the </a:t>
            </a:r>
            <a:r>
              <a:rPr lang="en-US" b="1" dirty="0"/>
              <a:t>Transparency</a:t>
            </a:r>
            <a:r>
              <a:rPr lang="en-US" dirty="0"/>
              <a:t> box, enter </a:t>
            </a:r>
            <a:r>
              <a:rPr lang="en-US" b="1" dirty="0"/>
              <a:t>0%</a:t>
            </a:r>
            <a:r>
              <a:rPr lang="en-US" dirty="0"/>
              <a:t>. </a:t>
            </a:r>
          </a:p>
          <a:p>
            <a:pPr marL="693218" lvl="1" indent="-231073">
              <a:buFont typeface="Arial" pitchFamily="34" charset="0"/>
              <a:buChar char="•"/>
            </a:pPr>
            <a:r>
              <a:rPr lang="en-US" dirty="0"/>
              <a:t>Select the next stop in the slider, and then do the following: </a:t>
            </a:r>
          </a:p>
          <a:p>
            <a:pPr marL="1155364" lvl="2" indent="-231073">
              <a:buFont typeface="Arial" pitchFamily="34" charset="0"/>
              <a:buChar char="•"/>
            </a:pPr>
            <a:r>
              <a:rPr lang="en-US" dirty="0"/>
              <a:t>In the </a:t>
            </a:r>
            <a:r>
              <a:rPr lang="en-US" b="1" dirty="0"/>
              <a:t>Position </a:t>
            </a:r>
            <a:r>
              <a:rPr lang="en-US" dirty="0"/>
              <a:t>box, enter </a:t>
            </a:r>
            <a:r>
              <a:rPr lang="en-US" b="1" dirty="0"/>
              <a:t>100%</a:t>
            </a:r>
            <a:r>
              <a:rPr lang="en-US" dirty="0"/>
              <a:t>.</a:t>
            </a:r>
          </a:p>
          <a:p>
            <a:pPr marL="1155364" lvl="2" indent="-231073" defTabSz="924292">
              <a:buFont typeface="Arial" pitchFamily="34" charset="0"/>
              <a:buChar char="•"/>
              <a:defRPr/>
            </a:pPr>
            <a:r>
              <a:rPr lang="en-US" dirty="0"/>
              <a:t>Click the button next to </a:t>
            </a:r>
            <a:r>
              <a:rPr lang="en-US" b="1" dirty="0"/>
              <a:t>Color</a:t>
            </a:r>
            <a:r>
              <a:rPr lang="en-US" dirty="0"/>
              <a:t>, and then under </a:t>
            </a:r>
            <a:r>
              <a:rPr lang="en-US" b="1" dirty="0"/>
              <a:t>Theme Colors</a:t>
            </a:r>
            <a:r>
              <a:rPr lang="en-US" dirty="0"/>
              <a:t> click </a:t>
            </a:r>
            <a:r>
              <a:rPr lang="en-US" b="1" dirty="0">
                <a:solidFill>
                  <a:schemeClr val="accent6"/>
                </a:solidFill>
              </a:rPr>
              <a:t>White, Background 1, Darker 35% </a:t>
            </a:r>
            <a:r>
              <a:rPr lang="en-US" dirty="0">
                <a:solidFill>
                  <a:schemeClr val="accent6"/>
                </a:solidFill>
              </a:rPr>
              <a:t>(fifth row, first option from the left).</a:t>
            </a:r>
            <a:endParaRPr lang="en-US" dirty="0"/>
          </a:p>
          <a:p>
            <a:pPr marL="1155364" lvl="2" indent="-231073">
              <a:buFont typeface="Arial" pitchFamily="34" charset="0"/>
              <a:buChar char="•"/>
            </a:pPr>
            <a:r>
              <a:rPr lang="en-US" dirty="0"/>
              <a:t>In the </a:t>
            </a:r>
            <a:r>
              <a:rPr lang="en-US" b="1" dirty="0"/>
              <a:t>Transparency</a:t>
            </a:r>
            <a:r>
              <a:rPr lang="en-US" dirty="0"/>
              <a:t> box, enter </a:t>
            </a:r>
            <a:r>
              <a:rPr lang="en-US" b="1" dirty="0"/>
              <a:t>0%</a:t>
            </a:r>
            <a:r>
              <a:rPr lang="en-US" dirty="0"/>
              <a:t>. </a:t>
            </a:r>
          </a:p>
        </p:txBody>
      </p:sp>
      <p:sp>
        <p:nvSpPr>
          <p:cNvPr id="6" name="Slide Image Placeholder 5"/>
          <p:cNvSpPr>
            <a:spLocks noGrp="1" noRot="1" noChangeAspect="1"/>
          </p:cNvSpPr>
          <p:nvPr>
            <p:ph type="sldImg"/>
          </p:nvPr>
        </p:nvSpPr>
        <p:spPr/>
      </p:sp>
    </p:spTree>
    <p:extLst>
      <p:ext uri="{BB962C8B-B14F-4D97-AF65-F5344CB8AC3E}">
        <p14:creationId xmlns:p14="http://schemas.microsoft.com/office/powerpoint/2010/main" val="304396671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numCol="2" spcCol="184859">
            <a:normAutofit fontScale="32500" lnSpcReduction="20000"/>
          </a:bodyPr>
          <a:lstStyle/>
          <a:p>
            <a:r>
              <a:rPr lang="en-US" sz="1400" b="1" dirty="0"/>
              <a:t>Stacked blocks with text</a:t>
            </a:r>
            <a:endParaRPr lang="en-US" sz="1400" dirty="0"/>
          </a:p>
          <a:p>
            <a:r>
              <a:rPr lang="en-US" sz="1400" dirty="0"/>
              <a:t>(Intermediate) </a:t>
            </a:r>
          </a:p>
          <a:p>
            <a:r>
              <a:rPr lang="en-US" dirty="0"/>
              <a:t> </a:t>
            </a:r>
          </a:p>
          <a:p>
            <a:endParaRPr lang="en-US" dirty="0"/>
          </a:p>
          <a:p>
            <a:r>
              <a:rPr lang="en-US" dirty="0"/>
              <a:t>To reproduce the shape effects on this slide, do the following:</a:t>
            </a:r>
          </a:p>
          <a:p>
            <a:pPr marL="231073" indent="-231073" defTabSz="924292">
              <a:buFont typeface="+mj-lt"/>
              <a:buAutoNum type="arabicPeriod"/>
              <a:defRPr/>
            </a:pPr>
            <a:r>
              <a:rPr lang="en-US" dirty="0"/>
              <a:t>On the </a:t>
            </a:r>
            <a:r>
              <a:rPr lang="en-US" b="1" dirty="0"/>
              <a:t>Home</a:t>
            </a:r>
            <a:r>
              <a:rPr lang="en-US" dirty="0"/>
              <a:t> tab, in the </a:t>
            </a:r>
            <a:r>
              <a:rPr lang="en-US" b="1" dirty="0"/>
              <a:t>Slides</a:t>
            </a:r>
            <a:r>
              <a:rPr lang="en-US" dirty="0"/>
              <a:t> group, click </a:t>
            </a:r>
            <a:r>
              <a:rPr lang="en-US" b="1" dirty="0"/>
              <a:t>Layout</a:t>
            </a:r>
            <a:r>
              <a:rPr lang="en-US" dirty="0"/>
              <a:t>, and then click </a:t>
            </a:r>
            <a:r>
              <a:rPr lang="en-US" b="1" dirty="0"/>
              <a:t>Blank</a:t>
            </a:r>
            <a:r>
              <a:rPr lang="en-US" dirty="0"/>
              <a:t>.</a:t>
            </a:r>
          </a:p>
          <a:p>
            <a:pPr marL="231073" indent="-231073" defTabSz="924292">
              <a:buFont typeface="+mj-lt"/>
              <a:buAutoNum type="arabicPeriod"/>
              <a:defRPr/>
            </a:pPr>
            <a:r>
              <a:rPr lang="en-US" dirty="0"/>
              <a:t>On the </a:t>
            </a:r>
            <a:r>
              <a:rPr lang="en-US" b="1" dirty="0"/>
              <a:t>Home</a:t>
            </a:r>
            <a:r>
              <a:rPr lang="en-US" dirty="0"/>
              <a:t> tab, in the </a:t>
            </a:r>
            <a:r>
              <a:rPr lang="en-US" b="1" dirty="0"/>
              <a:t>Drawing</a:t>
            </a:r>
            <a:r>
              <a:rPr lang="en-US" dirty="0"/>
              <a:t> group, click </a:t>
            </a:r>
            <a:r>
              <a:rPr lang="en-US" b="1" dirty="0"/>
              <a:t>Shapes</a:t>
            </a:r>
            <a:r>
              <a:rPr lang="en-US" dirty="0"/>
              <a:t>, and then under </a:t>
            </a:r>
            <a:r>
              <a:rPr lang="en-US" b="1" dirty="0"/>
              <a:t>Rectangles</a:t>
            </a:r>
            <a:r>
              <a:rPr lang="en-US" dirty="0"/>
              <a:t> click </a:t>
            </a:r>
            <a:r>
              <a:rPr lang="en-US" b="1" dirty="0"/>
              <a:t>Rectangle</a:t>
            </a:r>
            <a:r>
              <a:rPr lang="en-US" dirty="0"/>
              <a:t> (first option from the left). On the slide, drag to draw a rectangle. </a:t>
            </a:r>
          </a:p>
          <a:p>
            <a:pPr marL="231073" indent="-231073">
              <a:buFont typeface="+mj-lt"/>
              <a:buAutoNum type="arabicPeriod"/>
            </a:pPr>
            <a:r>
              <a:rPr lang="en-US" dirty="0"/>
              <a:t>Under </a:t>
            </a:r>
            <a:r>
              <a:rPr lang="en-US" b="1" dirty="0"/>
              <a:t>Drawing Tools</a:t>
            </a:r>
            <a:r>
              <a:rPr lang="en-US" dirty="0"/>
              <a:t>, on the </a:t>
            </a:r>
            <a:r>
              <a:rPr lang="en-US" b="1" dirty="0"/>
              <a:t>Format</a:t>
            </a:r>
            <a:r>
              <a:rPr lang="en-US" dirty="0"/>
              <a:t> tab, in the </a:t>
            </a:r>
            <a:r>
              <a:rPr lang="en-US" b="1" dirty="0"/>
              <a:t>Size</a:t>
            </a:r>
            <a:r>
              <a:rPr lang="en-US" dirty="0"/>
              <a:t> group, click the </a:t>
            </a:r>
            <a:r>
              <a:rPr lang="en-US" b="1" dirty="0"/>
              <a:t>Size and Position </a:t>
            </a:r>
            <a:r>
              <a:rPr lang="en-US" dirty="0"/>
              <a:t>dialog box launcher. In the </a:t>
            </a:r>
            <a:r>
              <a:rPr lang="en-US" b="1" dirty="0"/>
              <a:t>Format Shape </a:t>
            </a:r>
            <a:r>
              <a:rPr lang="en-US" dirty="0"/>
              <a:t>dialog box, click </a:t>
            </a:r>
            <a:r>
              <a:rPr lang="en-US" b="1" dirty="0"/>
              <a:t>Size</a:t>
            </a:r>
            <a:r>
              <a:rPr lang="en-US" dirty="0"/>
              <a:t> in the left pane. In the </a:t>
            </a:r>
            <a:r>
              <a:rPr lang="en-US" b="1" dirty="0"/>
              <a:t>Size </a:t>
            </a:r>
            <a:r>
              <a:rPr lang="en-US" dirty="0"/>
              <a:t>pane, do the following:</a:t>
            </a:r>
          </a:p>
          <a:p>
            <a:pPr marL="693218" lvl="1" indent="-231073" defTabSz="924292">
              <a:buFont typeface="Arial" pitchFamily="34" charset="0"/>
              <a:buChar char="•"/>
              <a:defRPr/>
            </a:pPr>
            <a:r>
              <a:rPr lang="en-US" dirty="0"/>
              <a:t>Under </a:t>
            </a:r>
            <a:r>
              <a:rPr lang="en-US" b="1" dirty="0"/>
              <a:t>Size and rotate</a:t>
            </a:r>
            <a:r>
              <a:rPr lang="en-US" dirty="0"/>
              <a:t>, in the </a:t>
            </a:r>
            <a:r>
              <a:rPr lang="en-US" b="1" dirty="0"/>
              <a:t>Height </a:t>
            </a:r>
            <a:r>
              <a:rPr lang="en-US" dirty="0"/>
              <a:t>box, enter </a:t>
            </a:r>
            <a:r>
              <a:rPr lang="en-US" b="1" dirty="0"/>
              <a:t>1.75”</a:t>
            </a:r>
            <a:r>
              <a:rPr lang="en-US" dirty="0"/>
              <a:t>.</a:t>
            </a:r>
          </a:p>
          <a:p>
            <a:pPr marL="693218" lvl="1" indent="-231073" defTabSz="924292">
              <a:buFont typeface="Arial" pitchFamily="34" charset="0"/>
              <a:buChar char="•"/>
              <a:defRPr/>
            </a:pPr>
            <a:r>
              <a:rPr lang="en-US" dirty="0"/>
              <a:t>In the </a:t>
            </a:r>
            <a:r>
              <a:rPr lang="en-US" b="1" dirty="0"/>
              <a:t>Width </a:t>
            </a:r>
            <a:r>
              <a:rPr lang="en-US" dirty="0"/>
              <a:t>box, enter </a:t>
            </a:r>
            <a:r>
              <a:rPr lang="en-US" b="1" dirty="0"/>
              <a:t>1.75”</a:t>
            </a:r>
            <a:r>
              <a:rPr lang="en-US" dirty="0"/>
              <a:t>.</a:t>
            </a:r>
          </a:p>
          <a:p>
            <a:pPr marL="231073" indent="-231073">
              <a:buFont typeface="+mj-lt"/>
              <a:buAutoNum type="arabicPeriod"/>
            </a:pPr>
            <a:r>
              <a:rPr lang="en-US" dirty="0"/>
              <a:t>Also in the </a:t>
            </a:r>
            <a:r>
              <a:rPr lang="en-US" b="1" dirty="0"/>
              <a:t>Format Shape </a:t>
            </a:r>
            <a:r>
              <a:rPr lang="en-US" dirty="0"/>
              <a:t>dialog box, click </a:t>
            </a:r>
            <a:r>
              <a:rPr lang="en-US" b="1" dirty="0"/>
              <a:t>Position</a:t>
            </a:r>
            <a:r>
              <a:rPr lang="en-US" dirty="0"/>
              <a:t> in the left pane. in the </a:t>
            </a:r>
            <a:r>
              <a:rPr lang="en-US" b="1" dirty="0"/>
              <a:t>Position </a:t>
            </a:r>
            <a:r>
              <a:rPr lang="en-US" dirty="0"/>
              <a:t>pane, do the following:</a:t>
            </a:r>
          </a:p>
          <a:p>
            <a:pPr marL="693218" lvl="1" indent="-231073">
              <a:buFont typeface="Arial" pitchFamily="34" charset="0"/>
              <a:buChar char="•"/>
            </a:pPr>
            <a:r>
              <a:rPr lang="en-US" dirty="0"/>
              <a:t>In the </a:t>
            </a:r>
            <a:r>
              <a:rPr lang="en-US" b="1" dirty="0"/>
              <a:t>Horizontal</a:t>
            </a:r>
            <a:r>
              <a:rPr lang="en-US" dirty="0"/>
              <a:t> box, enter </a:t>
            </a:r>
            <a:r>
              <a:rPr lang="en-US" b="1" dirty="0"/>
              <a:t>1.76”</a:t>
            </a:r>
            <a:r>
              <a:rPr lang="en-US" dirty="0"/>
              <a:t>. In the </a:t>
            </a:r>
            <a:r>
              <a:rPr lang="en-US" b="1" dirty="0"/>
              <a:t>From</a:t>
            </a:r>
            <a:r>
              <a:rPr lang="en-US" dirty="0"/>
              <a:t> box, click </a:t>
            </a:r>
            <a:r>
              <a:rPr lang="en-US" b="1" dirty="0"/>
              <a:t>Top Left Corner</a:t>
            </a:r>
            <a:r>
              <a:rPr lang="en-US" dirty="0"/>
              <a:t>.</a:t>
            </a:r>
          </a:p>
          <a:p>
            <a:pPr marL="693218" lvl="1" indent="-231073" defTabSz="924292">
              <a:buFont typeface="Arial" pitchFamily="34" charset="0"/>
              <a:buChar char="•"/>
              <a:defRPr/>
            </a:pPr>
            <a:r>
              <a:rPr lang="en-US" dirty="0"/>
              <a:t>In the </a:t>
            </a:r>
            <a:r>
              <a:rPr lang="en-US" b="1" dirty="0"/>
              <a:t>Vertical</a:t>
            </a:r>
            <a:r>
              <a:rPr lang="en-US" dirty="0"/>
              <a:t> box, enter </a:t>
            </a:r>
            <a:r>
              <a:rPr lang="en-US" b="1" dirty="0"/>
              <a:t>3.17”</a:t>
            </a:r>
            <a:r>
              <a:rPr lang="en-US" dirty="0"/>
              <a:t>. In the </a:t>
            </a:r>
            <a:r>
              <a:rPr lang="en-US" b="1" dirty="0"/>
              <a:t>From</a:t>
            </a:r>
            <a:r>
              <a:rPr lang="en-US" dirty="0"/>
              <a:t> box, click </a:t>
            </a:r>
            <a:r>
              <a:rPr lang="en-US" b="1" dirty="0"/>
              <a:t>Top Left Corner</a:t>
            </a:r>
            <a:r>
              <a:rPr lang="en-US" dirty="0"/>
              <a:t>.</a:t>
            </a:r>
          </a:p>
          <a:p>
            <a:pPr marL="231073" indent="-231073">
              <a:buFont typeface="+mj-lt"/>
              <a:buAutoNum type="arabicPeriod"/>
            </a:pPr>
            <a:r>
              <a:rPr lang="en-US" dirty="0"/>
              <a:t>Also in the </a:t>
            </a:r>
            <a:r>
              <a:rPr lang="en-US" b="1" dirty="0"/>
              <a:t>Format Shape </a:t>
            </a:r>
            <a:r>
              <a:rPr lang="en-US" dirty="0"/>
              <a:t>dialog box, click </a:t>
            </a:r>
            <a:r>
              <a:rPr lang="en-US" b="1" dirty="0"/>
              <a:t>Fill</a:t>
            </a:r>
            <a:r>
              <a:rPr lang="en-US" dirty="0"/>
              <a:t> in the left pane. In the </a:t>
            </a:r>
            <a:r>
              <a:rPr lang="en-US" b="1" dirty="0"/>
              <a:t>Fill</a:t>
            </a:r>
            <a:r>
              <a:rPr lang="en-US" dirty="0"/>
              <a:t> pane, select </a:t>
            </a:r>
            <a:r>
              <a:rPr lang="en-US" b="1" dirty="0"/>
              <a:t>Solid fill</a:t>
            </a:r>
            <a:r>
              <a:rPr lang="en-US" dirty="0"/>
              <a:t>, click the button next to </a:t>
            </a:r>
            <a:r>
              <a:rPr lang="en-US" b="1" dirty="0"/>
              <a:t>Colors</a:t>
            </a:r>
            <a:r>
              <a:rPr lang="en-US" dirty="0"/>
              <a:t>, and then click </a:t>
            </a:r>
            <a:r>
              <a:rPr lang="en-US" b="1" dirty="0"/>
              <a:t>More Colors</a:t>
            </a:r>
            <a:r>
              <a:rPr lang="en-US" dirty="0"/>
              <a:t>. In the </a:t>
            </a:r>
            <a:r>
              <a:rPr lang="en-US" b="1" dirty="0"/>
              <a:t>Colors</a:t>
            </a:r>
            <a:r>
              <a:rPr lang="en-US" dirty="0"/>
              <a:t> dialog box, on the </a:t>
            </a:r>
            <a:r>
              <a:rPr lang="en-US" b="1" dirty="0"/>
              <a:t>Custom</a:t>
            </a:r>
            <a:r>
              <a:rPr lang="en-US" dirty="0"/>
              <a:t> tab, enter values for Red: </a:t>
            </a:r>
            <a:r>
              <a:rPr lang="en-US" b="1" dirty="0"/>
              <a:t>223</a:t>
            </a:r>
            <a:r>
              <a:rPr lang="en-US" dirty="0"/>
              <a:t>, Green: </a:t>
            </a:r>
            <a:r>
              <a:rPr lang="en-US" b="1" dirty="0"/>
              <a:t>96</a:t>
            </a:r>
            <a:r>
              <a:rPr lang="en-US" dirty="0"/>
              <a:t>, Blue: </a:t>
            </a:r>
            <a:r>
              <a:rPr lang="en-US" b="1" dirty="0"/>
              <a:t>93</a:t>
            </a:r>
            <a:r>
              <a:rPr lang="en-US" dirty="0"/>
              <a:t>.</a:t>
            </a:r>
          </a:p>
          <a:p>
            <a:pPr marL="231073" indent="-231073">
              <a:buFont typeface="+mj-lt"/>
              <a:buAutoNum type="arabicPeriod"/>
            </a:pPr>
            <a:r>
              <a:rPr lang="en-US" dirty="0"/>
              <a:t>Also in the </a:t>
            </a:r>
            <a:r>
              <a:rPr lang="en-US" b="1" dirty="0"/>
              <a:t>Format Shape </a:t>
            </a:r>
            <a:r>
              <a:rPr lang="en-US" dirty="0"/>
              <a:t>dialog box, click </a:t>
            </a:r>
            <a:r>
              <a:rPr lang="en-US" b="1" dirty="0"/>
              <a:t>Line Color </a:t>
            </a:r>
            <a:r>
              <a:rPr lang="en-US" dirty="0"/>
              <a:t>in the left pane, and then select </a:t>
            </a:r>
            <a:r>
              <a:rPr lang="en-US" b="1" dirty="0"/>
              <a:t>No line</a:t>
            </a:r>
            <a:r>
              <a:rPr lang="en-US" dirty="0"/>
              <a:t>. </a:t>
            </a:r>
          </a:p>
          <a:p>
            <a:pPr marL="231073" indent="-231073">
              <a:buFont typeface="+mj-lt"/>
              <a:buAutoNum type="arabicPeriod"/>
            </a:pPr>
            <a:r>
              <a:rPr lang="en-US" dirty="0"/>
              <a:t>Also in the </a:t>
            </a:r>
            <a:r>
              <a:rPr lang="en-US" b="1" dirty="0"/>
              <a:t>Format Shape </a:t>
            </a:r>
            <a:r>
              <a:rPr lang="en-US" dirty="0"/>
              <a:t>dialog box, click </a:t>
            </a:r>
            <a:r>
              <a:rPr lang="en-US" b="1" dirty="0"/>
              <a:t>Shadow</a:t>
            </a:r>
            <a:r>
              <a:rPr lang="en-US" dirty="0"/>
              <a:t> in the left pane, and then do the following in the </a:t>
            </a:r>
            <a:r>
              <a:rPr lang="en-US" b="1" dirty="0"/>
              <a:t>Shadow</a:t>
            </a:r>
            <a:r>
              <a:rPr lang="en-US" dirty="0"/>
              <a:t> pane:</a:t>
            </a:r>
          </a:p>
          <a:p>
            <a:pPr marL="693218" lvl="1" indent="-231073">
              <a:buFont typeface="Arial" pitchFamily="34" charset="0"/>
              <a:buChar char="•"/>
            </a:pPr>
            <a:r>
              <a:rPr lang="en-US" dirty="0"/>
              <a:t>Click the button next to </a:t>
            </a:r>
            <a:r>
              <a:rPr lang="en-US" b="1" dirty="0"/>
              <a:t>Presets</a:t>
            </a:r>
            <a:r>
              <a:rPr lang="en-US" dirty="0"/>
              <a:t>, and then under </a:t>
            </a:r>
            <a:r>
              <a:rPr lang="en-US" b="1" dirty="0"/>
              <a:t>Outer</a:t>
            </a:r>
            <a:r>
              <a:rPr lang="en-US" dirty="0"/>
              <a:t> click </a:t>
            </a:r>
            <a:r>
              <a:rPr lang="en-US" b="1" dirty="0"/>
              <a:t>Offset Diagonal Bottom Left </a:t>
            </a:r>
            <a:r>
              <a:rPr lang="en-US" dirty="0"/>
              <a:t>(first row, third option from the left). </a:t>
            </a:r>
          </a:p>
          <a:p>
            <a:pPr marL="693218" lvl="1" indent="-231073">
              <a:buFont typeface="Arial" pitchFamily="34" charset="0"/>
              <a:buChar char="•"/>
            </a:pPr>
            <a:r>
              <a:rPr lang="en-US" dirty="0"/>
              <a:t>In the </a:t>
            </a:r>
            <a:r>
              <a:rPr lang="en-US" b="1" dirty="0"/>
              <a:t>Transparency</a:t>
            </a:r>
            <a:r>
              <a:rPr lang="en-US" dirty="0"/>
              <a:t> box, enter </a:t>
            </a:r>
            <a:r>
              <a:rPr lang="en-US" b="1" dirty="0"/>
              <a:t>70%</a:t>
            </a:r>
            <a:r>
              <a:rPr lang="en-US" dirty="0"/>
              <a:t>.</a:t>
            </a:r>
          </a:p>
          <a:p>
            <a:pPr marL="693218" lvl="1" indent="-231073">
              <a:buFont typeface="Arial" pitchFamily="34" charset="0"/>
              <a:buChar char="•"/>
            </a:pPr>
            <a:r>
              <a:rPr lang="en-US" dirty="0"/>
              <a:t>In the </a:t>
            </a:r>
            <a:r>
              <a:rPr lang="en-US" b="1" dirty="0"/>
              <a:t>Size</a:t>
            </a:r>
            <a:r>
              <a:rPr lang="en-US" dirty="0"/>
              <a:t> box, enter </a:t>
            </a:r>
            <a:r>
              <a:rPr lang="en-US" b="1" dirty="0"/>
              <a:t>110%</a:t>
            </a:r>
            <a:r>
              <a:rPr lang="en-US" dirty="0"/>
              <a:t>.</a:t>
            </a:r>
          </a:p>
          <a:p>
            <a:pPr marL="693218" lvl="1" indent="-231073">
              <a:buFont typeface="Arial" pitchFamily="34" charset="0"/>
              <a:buChar char="•"/>
            </a:pPr>
            <a:r>
              <a:rPr lang="en-US" dirty="0"/>
              <a:t>In the </a:t>
            </a:r>
            <a:r>
              <a:rPr lang="en-US" b="1" dirty="0"/>
              <a:t>Blur</a:t>
            </a:r>
            <a:r>
              <a:rPr lang="en-US" dirty="0"/>
              <a:t> box, enter </a:t>
            </a:r>
            <a:r>
              <a:rPr lang="en-US" b="1" dirty="0"/>
              <a:t>28 pt</a:t>
            </a:r>
            <a:r>
              <a:rPr lang="en-US" dirty="0"/>
              <a:t>. </a:t>
            </a:r>
          </a:p>
          <a:p>
            <a:pPr marL="693218" lvl="1" indent="-231073">
              <a:buFont typeface="Arial" pitchFamily="34" charset="0"/>
              <a:buChar char="•"/>
            </a:pPr>
            <a:r>
              <a:rPr lang="en-US" dirty="0"/>
              <a:t>In the </a:t>
            </a:r>
            <a:r>
              <a:rPr lang="en-US" b="1" dirty="0"/>
              <a:t>Angle</a:t>
            </a:r>
            <a:r>
              <a:rPr lang="en-US" dirty="0"/>
              <a:t> box, enter </a:t>
            </a:r>
            <a:r>
              <a:rPr lang="en-US" b="1" dirty="0"/>
              <a:t>190°</a:t>
            </a:r>
            <a:r>
              <a:rPr lang="en-US" dirty="0"/>
              <a:t>.</a:t>
            </a:r>
          </a:p>
          <a:p>
            <a:pPr marL="693218" lvl="1" indent="-231073">
              <a:buFont typeface="Arial" pitchFamily="34" charset="0"/>
              <a:buChar char="•"/>
            </a:pPr>
            <a:r>
              <a:rPr lang="en-US" dirty="0"/>
              <a:t>In the </a:t>
            </a:r>
            <a:r>
              <a:rPr lang="en-US" b="1" dirty="0"/>
              <a:t>Distance</a:t>
            </a:r>
            <a:r>
              <a:rPr lang="en-US" dirty="0"/>
              <a:t> box, enter </a:t>
            </a:r>
            <a:r>
              <a:rPr lang="en-US" b="1" dirty="0"/>
              <a:t>20 pt</a:t>
            </a:r>
            <a:r>
              <a:rPr lang="en-US" dirty="0"/>
              <a:t>. </a:t>
            </a:r>
          </a:p>
          <a:p>
            <a:pPr marL="231073" indent="-231073">
              <a:buFont typeface="+mj-lt"/>
              <a:buAutoNum type="arabicPeriod"/>
            </a:pPr>
            <a:r>
              <a:rPr lang="en-US" dirty="0"/>
              <a:t>Also in the </a:t>
            </a:r>
            <a:r>
              <a:rPr lang="en-US" b="1" dirty="0"/>
              <a:t>Format Shape </a:t>
            </a:r>
            <a:r>
              <a:rPr lang="en-US" dirty="0"/>
              <a:t>dialog box, click </a:t>
            </a:r>
            <a:r>
              <a:rPr lang="en-US" b="1" dirty="0"/>
              <a:t>3-D Format </a:t>
            </a:r>
            <a:r>
              <a:rPr lang="en-US" dirty="0"/>
              <a:t>in the left pane, and then do the following in the </a:t>
            </a:r>
            <a:r>
              <a:rPr lang="en-US" b="1" dirty="0"/>
              <a:t>3-D Format</a:t>
            </a:r>
            <a:r>
              <a:rPr lang="en-US" dirty="0"/>
              <a:t> pane:</a:t>
            </a:r>
          </a:p>
          <a:p>
            <a:pPr marL="693218" lvl="1" indent="-231073">
              <a:buFont typeface="Arial" pitchFamily="34" charset="0"/>
              <a:buChar char="•"/>
            </a:pPr>
            <a:r>
              <a:rPr lang="en-US" dirty="0"/>
              <a:t>Under </a:t>
            </a:r>
            <a:r>
              <a:rPr lang="en-US" b="1" dirty="0"/>
              <a:t>Depth</a:t>
            </a:r>
            <a:r>
              <a:rPr lang="en-US" dirty="0"/>
              <a:t>, in the </a:t>
            </a:r>
            <a:r>
              <a:rPr lang="en-US" b="1" dirty="0"/>
              <a:t>Depth</a:t>
            </a:r>
            <a:r>
              <a:rPr lang="en-US" dirty="0"/>
              <a:t> box, enter </a:t>
            </a:r>
            <a:r>
              <a:rPr lang="en-US" b="1" dirty="0"/>
              <a:t>130 pt</a:t>
            </a:r>
            <a:r>
              <a:rPr lang="en-US" dirty="0"/>
              <a:t>. </a:t>
            </a:r>
          </a:p>
          <a:p>
            <a:pPr marL="693218" lvl="1" indent="-231073">
              <a:buFont typeface="Arial" pitchFamily="34" charset="0"/>
              <a:buChar char="•"/>
            </a:pPr>
            <a:r>
              <a:rPr lang="en-US" dirty="0"/>
              <a:t>Under </a:t>
            </a:r>
            <a:r>
              <a:rPr lang="en-US" b="1" dirty="0"/>
              <a:t>Surface</a:t>
            </a:r>
            <a:r>
              <a:rPr lang="en-US" dirty="0"/>
              <a:t>, click the button next to </a:t>
            </a:r>
            <a:r>
              <a:rPr lang="en-US" b="1" dirty="0"/>
              <a:t>Material</a:t>
            </a:r>
            <a:r>
              <a:rPr lang="en-US" dirty="0"/>
              <a:t>, and then under </a:t>
            </a:r>
            <a:r>
              <a:rPr lang="en-US" b="1" dirty="0"/>
              <a:t>Standard</a:t>
            </a:r>
            <a:r>
              <a:rPr lang="en-US" dirty="0"/>
              <a:t> click </a:t>
            </a:r>
            <a:r>
              <a:rPr lang="en-US" b="1" dirty="0"/>
              <a:t>Warm Matte </a:t>
            </a:r>
            <a:r>
              <a:rPr lang="en-US" dirty="0"/>
              <a:t>(second option from the left). </a:t>
            </a:r>
          </a:p>
          <a:p>
            <a:pPr marL="693218" lvl="1" indent="-231073">
              <a:buFont typeface="Arial" pitchFamily="34" charset="0"/>
              <a:buChar char="•"/>
            </a:pPr>
            <a:r>
              <a:rPr lang="en-US" dirty="0"/>
              <a:t>Click the button next to </a:t>
            </a:r>
            <a:r>
              <a:rPr lang="en-US" b="1" dirty="0"/>
              <a:t>Lighting</a:t>
            </a:r>
            <a:r>
              <a:rPr lang="en-US" dirty="0"/>
              <a:t>, and then under </a:t>
            </a:r>
            <a:r>
              <a:rPr lang="en-US" b="1" dirty="0"/>
              <a:t>Neutral</a:t>
            </a:r>
            <a:r>
              <a:rPr lang="en-US" dirty="0"/>
              <a:t> click </a:t>
            </a:r>
            <a:r>
              <a:rPr lang="en-US" b="1" dirty="0"/>
              <a:t>Three Point </a:t>
            </a:r>
            <a:r>
              <a:rPr lang="en-US" dirty="0"/>
              <a:t>(first row, first option from the left). </a:t>
            </a:r>
          </a:p>
          <a:p>
            <a:pPr marL="231073" indent="-231073">
              <a:buFont typeface="+mj-lt"/>
              <a:buAutoNum type="arabicPeriod"/>
            </a:pPr>
            <a:r>
              <a:rPr lang="en-US" dirty="0"/>
              <a:t>Also in the </a:t>
            </a:r>
            <a:r>
              <a:rPr lang="en-US" b="1" dirty="0"/>
              <a:t>Format Shape </a:t>
            </a:r>
            <a:r>
              <a:rPr lang="en-US" dirty="0"/>
              <a:t>dialog box, click </a:t>
            </a:r>
            <a:r>
              <a:rPr lang="en-US" b="1" dirty="0"/>
              <a:t>3-D Rotation </a:t>
            </a:r>
            <a:r>
              <a:rPr lang="en-US" dirty="0"/>
              <a:t>in the left pane. In the </a:t>
            </a:r>
            <a:r>
              <a:rPr lang="en-US" b="1" dirty="0"/>
              <a:t>3-D Rotation </a:t>
            </a:r>
            <a:r>
              <a:rPr lang="en-US" dirty="0"/>
              <a:t>pane, click the button next to </a:t>
            </a:r>
            <a:r>
              <a:rPr lang="en-US" b="1" dirty="0"/>
              <a:t>Presets</a:t>
            </a:r>
            <a:r>
              <a:rPr lang="en-US" dirty="0"/>
              <a:t>, and then under </a:t>
            </a:r>
            <a:r>
              <a:rPr lang="en-US" b="1" dirty="0"/>
              <a:t>Parallel</a:t>
            </a:r>
            <a:r>
              <a:rPr lang="en-US" dirty="0"/>
              <a:t> click </a:t>
            </a:r>
            <a:r>
              <a:rPr lang="en-US" b="1" dirty="0"/>
              <a:t>Isometric Top Up </a:t>
            </a:r>
            <a:r>
              <a:rPr lang="en-US" dirty="0"/>
              <a:t>(first row, third option from the left). </a:t>
            </a:r>
          </a:p>
          <a:p>
            <a:pPr marL="231073" indent="-231073">
              <a:buFont typeface="+mj-lt"/>
              <a:buAutoNum type="arabicPeriod"/>
            </a:pPr>
            <a:r>
              <a:rPr lang="en-US" dirty="0"/>
              <a:t>Select the rectangle. On the </a:t>
            </a:r>
            <a:r>
              <a:rPr lang="en-US" b="1" dirty="0"/>
              <a:t>Home</a:t>
            </a:r>
            <a:r>
              <a:rPr lang="en-US" dirty="0"/>
              <a:t> tab, in the </a:t>
            </a:r>
            <a:r>
              <a:rPr lang="en-US" b="1" dirty="0"/>
              <a:t>Clipboard</a:t>
            </a:r>
            <a:r>
              <a:rPr lang="en-US" dirty="0"/>
              <a:t> group, click the arrow to the right of </a:t>
            </a:r>
            <a:r>
              <a:rPr lang="en-US" b="1" dirty="0"/>
              <a:t>Copy</a:t>
            </a:r>
            <a:r>
              <a:rPr lang="en-US" dirty="0"/>
              <a:t>, and then click </a:t>
            </a:r>
            <a:r>
              <a:rPr lang="en-US" b="1" dirty="0"/>
              <a:t>Duplicate</a:t>
            </a:r>
            <a:r>
              <a:rPr lang="en-US" dirty="0"/>
              <a:t>. </a:t>
            </a:r>
          </a:p>
          <a:p>
            <a:pPr marL="231073" indent="-231073" defTabSz="924292">
              <a:buFont typeface="+mj-lt"/>
              <a:buAutoNum type="arabicPeriod"/>
              <a:defRPr/>
            </a:pPr>
            <a:r>
              <a:rPr lang="en-US" dirty="0"/>
              <a:t>Select the second (duplicate) rectangle. Under </a:t>
            </a:r>
            <a:r>
              <a:rPr lang="en-US" b="1" dirty="0"/>
              <a:t>Drawing Tools</a:t>
            </a:r>
            <a:r>
              <a:rPr lang="en-US" dirty="0"/>
              <a:t>, on the </a:t>
            </a:r>
            <a:r>
              <a:rPr lang="en-US" b="1" dirty="0"/>
              <a:t>Format</a:t>
            </a:r>
            <a:r>
              <a:rPr lang="en-US" dirty="0"/>
              <a:t> tab, in the </a:t>
            </a:r>
            <a:r>
              <a:rPr lang="en-US" b="1" dirty="0"/>
              <a:t>Size</a:t>
            </a:r>
            <a:r>
              <a:rPr lang="en-US" dirty="0"/>
              <a:t> group, click the </a:t>
            </a:r>
            <a:r>
              <a:rPr lang="en-US" b="1" dirty="0"/>
              <a:t>Size and Position </a:t>
            </a:r>
            <a:r>
              <a:rPr lang="en-US" dirty="0"/>
              <a:t>dialog box launcher. In the </a:t>
            </a:r>
            <a:r>
              <a:rPr lang="en-US" b="1" dirty="0"/>
              <a:t>Format Shape </a:t>
            </a:r>
            <a:r>
              <a:rPr lang="en-US" dirty="0"/>
              <a:t>dialog box, click </a:t>
            </a:r>
            <a:r>
              <a:rPr lang="en-US" b="1" dirty="0"/>
              <a:t>Position</a:t>
            </a:r>
            <a:r>
              <a:rPr lang="en-US" dirty="0"/>
              <a:t> in the left pane. In the </a:t>
            </a:r>
            <a:r>
              <a:rPr lang="en-US" b="1" dirty="0"/>
              <a:t>Position </a:t>
            </a:r>
            <a:r>
              <a:rPr lang="en-US" dirty="0"/>
              <a:t>pane, do the following:</a:t>
            </a:r>
          </a:p>
          <a:p>
            <a:pPr marL="693218" lvl="1" indent="-231073" defTabSz="924292">
              <a:buFont typeface="Arial" pitchFamily="34" charset="0"/>
              <a:buChar char="•"/>
              <a:defRPr/>
            </a:pPr>
            <a:r>
              <a:rPr lang="en-US" dirty="0"/>
              <a:t>In the </a:t>
            </a:r>
            <a:r>
              <a:rPr lang="en-US" b="1" dirty="0"/>
              <a:t>Horizontal</a:t>
            </a:r>
            <a:r>
              <a:rPr lang="en-US" dirty="0"/>
              <a:t> box, enter </a:t>
            </a:r>
            <a:r>
              <a:rPr lang="en-US" b="1" dirty="0"/>
              <a:t>4.23”</a:t>
            </a:r>
            <a:r>
              <a:rPr lang="en-US" dirty="0"/>
              <a:t>. In the </a:t>
            </a:r>
            <a:r>
              <a:rPr lang="en-US" b="1" dirty="0"/>
              <a:t>From</a:t>
            </a:r>
            <a:r>
              <a:rPr lang="en-US" dirty="0"/>
              <a:t> box, click </a:t>
            </a:r>
            <a:r>
              <a:rPr lang="en-US" b="1" dirty="0"/>
              <a:t>Top Left Corner</a:t>
            </a:r>
            <a:r>
              <a:rPr lang="en-US" dirty="0"/>
              <a:t>.</a:t>
            </a:r>
          </a:p>
          <a:p>
            <a:pPr marL="693218" lvl="1" indent="-231073" defTabSz="924292">
              <a:buFont typeface="Arial" pitchFamily="34" charset="0"/>
              <a:buChar char="•"/>
              <a:defRPr/>
            </a:pPr>
            <a:r>
              <a:rPr lang="en-US" dirty="0"/>
              <a:t>In the </a:t>
            </a:r>
            <a:r>
              <a:rPr lang="en-US" b="1" dirty="0"/>
              <a:t>Vertical</a:t>
            </a:r>
            <a:r>
              <a:rPr lang="en-US" dirty="0"/>
              <a:t> box, enter </a:t>
            </a:r>
            <a:r>
              <a:rPr lang="en-US" b="1" dirty="0"/>
              <a:t>3.17”</a:t>
            </a:r>
            <a:r>
              <a:rPr lang="en-US" dirty="0"/>
              <a:t>. In the </a:t>
            </a:r>
            <a:r>
              <a:rPr lang="en-US" b="1" dirty="0"/>
              <a:t>From</a:t>
            </a:r>
            <a:r>
              <a:rPr lang="en-US" dirty="0"/>
              <a:t> box, click </a:t>
            </a:r>
            <a:r>
              <a:rPr lang="en-US" b="1" dirty="0"/>
              <a:t>Top Left Corner</a:t>
            </a:r>
            <a:r>
              <a:rPr lang="en-US" dirty="0"/>
              <a:t>.</a:t>
            </a:r>
          </a:p>
          <a:p>
            <a:pPr marL="231073" indent="-231073">
              <a:buFont typeface="+mj-lt"/>
              <a:buAutoNum type="arabicPeriod"/>
            </a:pPr>
            <a:r>
              <a:rPr lang="en-US" dirty="0"/>
              <a:t> Also in the </a:t>
            </a:r>
            <a:r>
              <a:rPr lang="en-US" b="1" dirty="0"/>
              <a:t>Format Shape </a:t>
            </a:r>
            <a:r>
              <a:rPr lang="en-US" dirty="0"/>
              <a:t>dialog box, click </a:t>
            </a:r>
            <a:r>
              <a:rPr lang="en-US" b="1" dirty="0"/>
              <a:t>Fill</a:t>
            </a:r>
            <a:r>
              <a:rPr lang="en-US" dirty="0"/>
              <a:t> in the left pane. In the </a:t>
            </a:r>
            <a:r>
              <a:rPr lang="en-US" b="1" dirty="0"/>
              <a:t>Fill</a:t>
            </a:r>
            <a:r>
              <a:rPr lang="en-US" dirty="0"/>
              <a:t> pane, select </a:t>
            </a:r>
            <a:r>
              <a:rPr lang="en-US" b="1" dirty="0"/>
              <a:t>Solid fill</a:t>
            </a:r>
            <a:r>
              <a:rPr lang="en-US" dirty="0"/>
              <a:t>, click the button next to </a:t>
            </a:r>
            <a:r>
              <a:rPr lang="en-US" b="1" dirty="0"/>
              <a:t>Color</a:t>
            </a:r>
            <a:r>
              <a:rPr lang="en-US" dirty="0"/>
              <a:t>, and then click </a:t>
            </a:r>
            <a:r>
              <a:rPr lang="en-US" b="1" dirty="0"/>
              <a:t>More Colors</a:t>
            </a:r>
            <a:r>
              <a:rPr lang="en-US" dirty="0"/>
              <a:t>. In the </a:t>
            </a:r>
            <a:r>
              <a:rPr lang="en-US" b="1" dirty="0"/>
              <a:t>Colors </a:t>
            </a:r>
            <a:r>
              <a:rPr lang="en-US" dirty="0"/>
              <a:t>dialog box, on the </a:t>
            </a:r>
            <a:r>
              <a:rPr lang="en-US" b="1" dirty="0"/>
              <a:t>Custom</a:t>
            </a:r>
            <a:r>
              <a:rPr lang="en-US" dirty="0"/>
              <a:t> tab, enter values for Red: </a:t>
            </a:r>
            <a:r>
              <a:rPr lang="en-US" b="1" dirty="0"/>
              <a:t>247</a:t>
            </a:r>
            <a:r>
              <a:rPr lang="en-US" dirty="0"/>
              <a:t>, Green: </a:t>
            </a:r>
            <a:r>
              <a:rPr lang="en-US" b="1" dirty="0"/>
              <a:t>154</a:t>
            </a:r>
            <a:r>
              <a:rPr lang="en-US" dirty="0"/>
              <a:t>, and Blue: </a:t>
            </a:r>
            <a:r>
              <a:rPr lang="en-US" b="1" dirty="0"/>
              <a:t>91</a:t>
            </a:r>
            <a:r>
              <a:rPr lang="en-US" dirty="0"/>
              <a:t>.</a:t>
            </a:r>
          </a:p>
          <a:p>
            <a:pPr marL="231073" indent="-231073">
              <a:buFont typeface="+mj-lt"/>
              <a:buAutoNum type="arabicPeriod"/>
            </a:pPr>
            <a:r>
              <a:rPr lang="en-US" dirty="0"/>
              <a:t>Select the second rectangle. On the </a:t>
            </a:r>
            <a:r>
              <a:rPr lang="en-US" b="1" dirty="0"/>
              <a:t>Home</a:t>
            </a:r>
            <a:r>
              <a:rPr lang="en-US" dirty="0"/>
              <a:t> tab, in the </a:t>
            </a:r>
            <a:r>
              <a:rPr lang="en-US" b="1" dirty="0"/>
              <a:t>Clipboard</a:t>
            </a:r>
            <a:r>
              <a:rPr lang="en-US" dirty="0"/>
              <a:t> group, click the arrow to the right of </a:t>
            </a:r>
            <a:r>
              <a:rPr lang="en-US" b="1" dirty="0"/>
              <a:t>Copy</a:t>
            </a:r>
            <a:r>
              <a:rPr lang="en-US" dirty="0"/>
              <a:t>, and then click </a:t>
            </a:r>
            <a:r>
              <a:rPr lang="en-US" b="1" dirty="0"/>
              <a:t>Duplicate</a:t>
            </a:r>
            <a:r>
              <a:rPr lang="en-US" dirty="0"/>
              <a:t>. </a:t>
            </a:r>
          </a:p>
          <a:p>
            <a:pPr marL="231073" indent="-231073">
              <a:buFont typeface="+mj-lt"/>
              <a:buAutoNum type="arabicPeriod"/>
            </a:pPr>
            <a:r>
              <a:rPr lang="en-US" dirty="0"/>
              <a:t>Select the third rectangle. Under </a:t>
            </a:r>
            <a:r>
              <a:rPr lang="en-US" b="1" dirty="0"/>
              <a:t>Drawing Tools</a:t>
            </a:r>
            <a:r>
              <a:rPr lang="en-US" dirty="0"/>
              <a:t>, on the </a:t>
            </a:r>
            <a:r>
              <a:rPr lang="en-US" b="1" dirty="0"/>
              <a:t>Format</a:t>
            </a:r>
            <a:r>
              <a:rPr lang="en-US" dirty="0"/>
              <a:t> tab, in the </a:t>
            </a:r>
            <a:r>
              <a:rPr lang="en-US" b="1" dirty="0"/>
              <a:t>Size</a:t>
            </a:r>
            <a:r>
              <a:rPr lang="en-US" dirty="0"/>
              <a:t> group, click the </a:t>
            </a:r>
            <a:r>
              <a:rPr lang="en-US" b="1" dirty="0"/>
              <a:t>Size and Position </a:t>
            </a:r>
            <a:r>
              <a:rPr lang="en-US" dirty="0"/>
              <a:t>dialog box launcher. In the </a:t>
            </a:r>
            <a:r>
              <a:rPr lang="en-US" b="1" dirty="0"/>
              <a:t>Format Shape </a:t>
            </a:r>
            <a:r>
              <a:rPr lang="en-US" dirty="0"/>
              <a:t>dialog box, click Position in the left pane. In the </a:t>
            </a:r>
            <a:r>
              <a:rPr lang="en-US" b="1" dirty="0"/>
              <a:t>Position </a:t>
            </a:r>
            <a:r>
              <a:rPr lang="en-US" dirty="0"/>
              <a:t>pane, do the following:</a:t>
            </a:r>
          </a:p>
          <a:p>
            <a:pPr marL="693218" lvl="1" indent="-231073" defTabSz="924292">
              <a:buFont typeface="Arial" pitchFamily="34" charset="0"/>
              <a:buChar char="•"/>
              <a:defRPr/>
            </a:pPr>
            <a:r>
              <a:rPr lang="en-US" dirty="0"/>
              <a:t>In the </a:t>
            </a:r>
            <a:r>
              <a:rPr lang="en-US" b="1" dirty="0"/>
              <a:t>Horizontal</a:t>
            </a:r>
            <a:r>
              <a:rPr lang="en-US" dirty="0"/>
              <a:t> box, enter </a:t>
            </a:r>
            <a:r>
              <a:rPr lang="en-US" b="1" dirty="0"/>
              <a:t>3”</a:t>
            </a:r>
            <a:r>
              <a:rPr lang="en-US" dirty="0"/>
              <a:t>. In the </a:t>
            </a:r>
            <a:r>
              <a:rPr lang="en-US" b="1" dirty="0"/>
              <a:t>From</a:t>
            </a:r>
            <a:r>
              <a:rPr lang="en-US" dirty="0"/>
              <a:t> box, click </a:t>
            </a:r>
            <a:r>
              <a:rPr lang="en-US" b="1" dirty="0"/>
              <a:t>Top Left Corner</a:t>
            </a:r>
            <a:r>
              <a:rPr lang="en-US" dirty="0"/>
              <a:t>.</a:t>
            </a:r>
          </a:p>
          <a:p>
            <a:pPr marL="693218" lvl="1" indent="-231073" defTabSz="924292">
              <a:buFont typeface="Arial" pitchFamily="34" charset="0"/>
              <a:buChar char="•"/>
              <a:defRPr/>
            </a:pPr>
            <a:r>
              <a:rPr lang="en-US" dirty="0"/>
              <a:t>In the </a:t>
            </a:r>
            <a:r>
              <a:rPr lang="en-US" b="1" dirty="0"/>
              <a:t>Vertical</a:t>
            </a:r>
            <a:r>
              <a:rPr lang="en-US" dirty="0"/>
              <a:t> box, enter </a:t>
            </a:r>
            <a:r>
              <a:rPr lang="en-US" b="1" dirty="0"/>
              <a:t>1”</a:t>
            </a:r>
            <a:r>
              <a:rPr lang="en-US" dirty="0"/>
              <a:t>. In the </a:t>
            </a:r>
            <a:r>
              <a:rPr lang="en-US" b="1" dirty="0"/>
              <a:t>From</a:t>
            </a:r>
            <a:r>
              <a:rPr lang="en-US" dirty="0"/>
              <a:t> box, click </a:t>
            </a:r>
            <a:r>
              <a:rPr lang="en-US" b="1" dirty="0"/>
              <a:t>Top Left Corner</a:t>
            </a:r>
            <a:r>
              <a:rPr lang="en-US" dirty="0"/>
              <a:t>.</a:t>
            </a:r>
          </a:p>
          <a:p>
            <a:pPr marL="231073" indent="-231073">
              <a:buFont typeface="+mj-lt"/>
              <a:buAutoNum type="arabicPeriod"/>
            </a:pPr>
            <a:r>
              <a:rPr lang="en-US" dirty="0"/>
              <a:t>Also in the </a:t>
            </a:r>
            <a:r>
              <a:rPr lang="en-US" b="1" dirty="0"/>
              <a:t>Format Shape </a:t>
            </a:r>
            <a:r>
              <a:rPr lang="en-US" dirty="0"/>
              <a:t>dialog box, click </a:t>
            </a:r>
            <a:r>
              <a:rPr lang="en-US" b="1" dirty="0"/>
              <a:t>Fill</a:t>
            </a:r>
            <a:r>
              <a:rPr lang="en-US" dirty="0"/>
              <a:t> in the left pane. In the </a:t>
            </a:r>
            <a:r>
              <a:rPr lang="en-US" b="1" dirty="0"/>
              <a:t>Fill</a:t>
            </a:r>
            <a:r>
              <a:rPr lang="en-US" dirty="0"/>
              <a:t> pane, select </a:t>
            </a:r>
            <a:r>
              <a:rPr lang="en-US" b="1" dirty="0"/>
              <a:t>Solid fill</a:t>
            </a:r>
            <a:r>
              <a:rPr lang="en-US" dirty="0"/>
              <a:t>, click the button next to </a:t>
            </a:r>
            <a:r>
              <a:rPr lang="en-US" b="1" dirty="0"/>
              <a:t>Color</a:t>
            </a:r>
            <a:r>
              <a:rPr lang="en-US" dirty="0"/>
              <a:t>, and then click </a:t>
            </a:r>
            <a:r>
              <a:rPr lang="en-US" b="1" dirty="0"/>
              <a:t>More Colors</a:t>
            </a:r>
            <a:r>
              <a:rPr lang="en-US" dirty="0"/>
              <a:t>. In the </a:t>
            </a:r>
            <a:r>
              <a:rPr lang="en-US" b="1" dirty="0"/>
              <a:t>Colors</a:t>
            </a:r>
            <a:r>
              <a:rPr lang="en-US" dirty="0"/>
              <a:t> dialog box, on the </a:t>
            </a:r>
            <a:r>
              <a:rPr lang="en-US" b="1" dirty="0"/>
              <a:t>Custom</a:t>
            </a:r>
            <a:r>
              <a:rPr lang="en-US" dirty="0"/>
              <a:t> tab, enter values for Red: </a:t>
            </a:r>
            <a:r>
              <a:rPr lang="en-US" b="1" dirty="0"/>
              <a:t>93</a:t>
            </a:r>
            <a:r>
              <a:rPr lang="en-US" dirty="0"/>
              <a:t>, Green: </a:t>
            </a:r>
            <a:r>
              <a:rPr lang="en-US" b="1" dirty="0"/>
              <a:t>199</a:t>
            </a:r>
            <a:r>
              <a:rPr lang="en-US" dirty="0"/>
              <a:t>, and Blue: </a:t>
            </a:r>
            <a:r>
              <a:rPr lang="en-US" b="1" dirty="0"/>
              <a:t>217</a:t>
            </a:r>
            <a:r>
              <a:rPr lang="en-US" dirty="0"/>
              <a:t>.</a:t>
            </a:r>
          </a:p>
          <a:p>
            <a:pPr marL="231073" indent="-231073">
              <a:buFont typeface="+mj-lt"/>
              <a:buAutoNum type="arabicPeriod"/>
            </a:pPr>
            <a:r>
              <a:rPr lang="en-US" dirty="0"/>
              <a:t>Also in the </a:t>
            </a:r>
            <a:r>
              <a:rPr lang="en-US" b="1" dirty="0"/>
              <a:t>Format Shape </a:t>
            </a:r>
            <a:r>
              <a:rPr lang="en-US" dirty="0"/>
              <a:t>dialog box, click </a:t>
            </a:r>
            <a:r>
              <a:rPr lang="en-US" b="1" dirty="0"/>
              <a:t>Shadow</a:t>
            </a:r>
            <a:r>
              <a:rPr lang="en-US" dirty="0"/>
              <a:t> in the left pane. In the </a:t>
            </a:r>
            <a:r>
              <a:rPr lang="en-US" b="1" dirty="0"/>
              <a:t>Shadow</a:t>
            </a:r>
            <a:r>
              <a:rPr lang="en-US" dirty="0"/>
              <a:t> pane, click the button next to </a:t>
            </a:r>
            <a:r>
              <a:rPr lang="en-US" b="1" dirty="0"/>
              <a:t>Presets</a:t>
            </a:r>
            <a:r>
              <a:rPr lang="en-US" dirty="0"/>
              <a:t>, and then click </a:t>
            </a:r>
            <a:r>
              <a:rPr lang="en-US" b="1" dirty="0"/>
              <a:t>No Shadow</a:t>
            </a:r>
            <a:r>
              <a:rPr lang="en-US" dirty="0"/>
              <a:t>. </a:t>
            </a:r>
          </a:p>
          <a:p>
            <a:pPr marL="231073" indent="-231073" defTabSz="924292">
              <a:buFont typeface="+mj-lt"/>
              <a:buAutoNum type="arabicPeriod"/>
              <a:defRPr/>
            </a:pPr>
            <a:endParaRPr lang="en-US" dirty="0"/>
          </a:p>
          <a:p>
            <a:pPr marL="231073" indent="-231073" defTabSz="924292">
              <a:buFont typeface="+mj-lt"/>
              <a:buAutoNum type="arabicPeriod"/>
              <a:defRPr/>
            </a:pPr>
            <a:endParaRPr lang="en-US" dirty="0"/>
          </a:p>
          <a:p>
            <a:pPr defTabSz="924292">
              <a:defRPr/>
            </a:pPr>
            <a:r>
              <a:rPr lang="en-US" dirty="0"/>
              <a:t>To add text to this slide, do the following: </a:t>
            </a:r>
          </a:p>
          <a:p>
            <a:pPr marL="231073" indent="-231073" defTabSz="924292">
              <a:buFont typeface="+mj-lt"/>
              <a:buAutoNum type="arabicPeriod"/>
              <a:defRPr/>
            </a:pPr>
            <a:r>
              <a:rPr lang="en-US" dirty="0"/>
              <a:t>On the </a:t>
            </a:r>
            <a:r>
              <a:rPr lang="en-US" b="1" dirty="0"/>
              <a:t>Insert</a:t>
            </a:r>
            <a:r>
              <a:rPr lang="en-US" dirty="0"/>
              <a:t> tab, in the </a:t>
            </a:r>
            <a:r>
              <a:rPr lang="en-US" b="1" dirty="0"/>
              <a:t>Text</a:t>
            </a:r>
            <a:r>
              <a:rPr lang="en-US" dirty="0"/>
              <a:t> group, click </a:t>
            </a:r>
            <a:r>
              <a:rPr lang="en-US" b="1" dirty="0"/>
              <a:t>Text Box</a:t>
            </a:r>
            <a:r>
              <a:rPr lang="en-US" dirty="0"/>
              <a:t>. </a:t>
            </a:r>
          </a:p>
          <a:p>
            <a:pPr marL="231073" indent="-231073" defTabSz="924292">
              <a:buFont typeface="+mj-lt"/>
              <a:buAutoNum type="arabicPeriod"/>
              <a:defRPr/>
            </a:pPr>
            <a:r>
              <a:rPr lang="en-US" dirty="0"/>
              <a:t>Enter text in the text box, select the text, and then on the </a:t>
            </a:r>
            <a:r>
              <a:rPr lang="en-US" b="1" dirty="0"/>
              <a:t>Home</a:t>
            </a:r>
            <a:r>
              <a:rPr lang="en-US" dirty="0"/>
              <a:t> tab, in the </a:t>
            </a:r>
            <a:r>
              <a:rPr lang="en-US" b="1" dirty="0"/>
              <a:t>Font</a:t>
            </a:r>
            <a:r>
              <a:rPr lang="en-US" dirty="0"/>
              <a:t> group, select </a:t>
            </a:r>
            <a:r>
              <a:rPr lang="en-US" b="1" dirty="0"/>
              <a:t>Franklin Gothic Medium Cond </a:t>
            </a:r>
            <a:r>
              <a:rPr lang="en-US" dirty="0"/>
              <a:t>from the </a:t>
            </a:r>
            <a:r>
              <a:rPr lang="en-US" b="1" dirty="0"/>
              <a:t>Font</a:t>
            </a:r>
            <a:r>
              <a:rPr lang="en-US" dirty="0"/>
              <a:t> list and then select </a:t>
            </a:r>
            <a:r>
              <a:rPr lang="en-US" b="1" dirty="0"/>
              <a:t>40</a:t>
            </a:r>
            <a:r>
              <a:rPr lang="en-US" dirty="0"/>
              <a:t> from the </a:t>
            </a:r>
            <a:r>
              <a:rPr lang="en-US" b="1" dirty="0"/>
              <a:t>Font Size </a:t>
            </a:r>
            <a:r>
              <a:rPr lang="en-US" dirty="0"/>
              <a:t>list.</a:t>
            </a:r>
          </a:p>
          <a:p>
            <a:pPr marL="231073" indent="-231073" defTabSz="924292">
              <a:buFont typeface="+mj-lt"/>
              <a:buAutoNum type="arabicPeriod"/>
              <a:defRPr/>
            </a:pPr>
            <a:r>
              <a:rPr lang="en-US" dirty="0"/>
              <a:t>On the </a:t>
            </a:r>
            <a:r>
              <a:rPr lang="en-US" b="1" dirty="0"/>
              <a:t>Home</a:t>
            </a:r>
            <a:r>
              <a:rPr lang="en-US" dirty="0"/>
              <a:t> tab, in the </a:t>
            </a:r>
            <a:r>
              <a:rPr lang="en-US" b="1" dirty="0"/>
              <a:t>Paragraph</a:t>
            </a:r>
            <a:r>
              <a:rPr lang="en-US" dirty="0"/>
              <a:t> group, click </a:t>
            </a:r>
            <a:r>
              <a:rPr lang="en-US" b="1" dirty="0"/>
              <a:t>Center</a:t>
            </a:r>
            <a:r>
              <a:rPr lang="en-US" dirty="0"/>
              <a:t> to center the text in the text box.</a:t>
            </a:r>
          </a:p>
          <a:p>
            <a:pPr marL="231073" indent="-231073" defTabSz="924292">
              <a:buFont typeface="+mj-lt"/>
              <a:buAutoNum type="arabicPeriod"/>
              <a:defRPr/>
            </a:pPr>
            <a:r>
              <a:rPr lang="en-US" dirty="0"/>
              <a:t>Select the text box. Under </a:t>
            </a:r>
            <a:r>
              <a:rPr lang="en-US" b="1" dirty="0"/>
              <a:t>Drawing Tools</a:t>
            </a:r>
            <a:r>
              <a:rPr lang="en-US" dirty="0"/>
              <a:t>, on the </a:t>
            </a:r>
            <a:r>
              <a:rPr lang="en-US" b="1" dirty="0"/>
              <a:t>Format</a:t>
            </a:r>
            <a:r>
              <a:rPr lang="en-US" dirty="0"/>
              <a:t> tab, in the </a:t>
            </a:r>
            <a:r>
              <a:rPr lang="en-US" b="1" dirty="0"/>
              <a:t>WordArt Styles </a:t>
            </a:r>
            <a:r>
              <a:rPr lang="en-US" dirty="0"/>
              <a:t>group, click the </a:t>
            </a:r>
            <a:r>
              <a:rPr lang="en-US" b="1" dirty="0"/>
              <a:t>Format</a:t>
            </a:r>
            <a:r>
              <a:rPr lang="en-US" dirty="0"/>
              <a:t> </a:t>
            </a:r>
            <a:r>
              <a:rPr lang="en-US" b="1" dirty="0"/>
              <a:t>Text</a:t>
            </a:r>
            <a:r>
              <a:rPr lang="en-US" dirty="0"/>
              <a:t> </a:t>
            </a:r>
            <a:r>
              <a:rPr lang="en-US" b="1" dirty="0"/>
              <a:t>Effects</a:t>
            </a:r>
            <a:r>
              <a:rPr lang="en-US" dirty="0"/>
              <a:t> dialog box launcher. In the </a:t>
            </a:r>
            <a:r>
              <a:rPr lang="en-US" b="1" dirty="0"/>
              <a:t>Format</a:t>
            </a:r>
            <a:r>
              <a:rPr lang="en-US" dirty="0"/>
              <a:t> </a:t>
            </a:r>
            <a:r>
              <a:rPr lang="en-US" b="1" dirty="0"/>
              <a:t>Text</a:t>
            </a:r>
            <a:r>
              <a:rPr lang="en-US" dirty="0"/>
              <a:t> </a:t>
            </a:r>
            <a:r>
              <a:rPr lang="en-US" b="1" dirty="0"/>
              <a:t>Effects</a:t>
            </a:r>
            <a:r>
              <a:rPr lang="en-US" dirty="0"/>
              <a:t> dialog box, click </a:t>
            </a:r>
            <a:r>
              <a:rPr lang="en-US" b="1" dirty="0"/>
              <a:t>Text Fill </a:t>
            </a:r>
            <a:r>
              <a:rPr lang="en-US" dirty="0"/>
              <a:t>in the left pane. In the </a:t>
            </a:r>
            <a:r>
              <a:rPr lang="en-US" b="1" dirty="0"/>
              <a:t>Text Fill </a:t>
            </a:r>
            <a:r>
              <a:rPr lang="en-US" dirty="0"/>
              <a:t>pane, select </a:t>
            </a:r>
            <a:r>
              <a:rPr lang="en-US" b="1" dirty="0"/>
              <a:t>Solid fill</a:t>
            </a:r>
            <a:r>
              <a:rPr lang="en-US" dirty="0"/>
              <a:t>, click the button next to </a:t>
            </a:r>
            <a:r>
              <a:rPr lang="en-US" b="1" dirty="0"/>
              <a:t>Color</a:t>
            </a:r>
            <a:r>
              <a:rPr lang="en-US" dirty="0"/>
              <a:t>, and then under </a:t>
            </a:r>
            <a:r>
              <a:rPr lang="en-US" b="1" dirty="0"/>
              <a:t>Theme Colors </a:t>
            </a:r>
            <a:r>
              <a:rPr lang="en-US" dirty="0"/>
              <a:t>click </a:t>
            </a:r>
            <a:r>
              <a:rPr lang="en-US" b="1" dirty="0"/>
              <a:t>Black, Text 1 </a:t>
            </a:r>
            <a:r>
              <a:rPr lang="en-US" dirty="0"/>
              <a:t>(first row, second option from the left).</a:t>
            </a:r>
          </a:p>
          <a:p>
            <a:pPr marL="231073" indent="-231073" defTabSz="924292">
              <a:buFont typeface="+mj-lt"/>
              <a:buAutoNum type="arabicPeriod"/>
              <a:defRPr/>
            </a:pPr>
            <a:r>
              <a:rPr lang="en-US" dirty="0"/>
              <a:t>Also in the </a:t>
            </a:r>
            <a:r>
              <a:rPr lang="en-US" b="1" dirty="0"/>
              <a:t>Format</a:t>
            </a:r>
            <a:r>
              <a:rPr lang="en-US" dirty="0"/>
              <a:t> </a:t>
            </a:r>
            <a:r>
              <a:rPr lang="en-US" b="1" dirty="0"/>
              <a:t>Text</a:t>
            </a:r>
            <a:r>
              <a:rPr lang="en-US" dirty="0"/>
              <a:t> </a:t>
            </a:r>
            <a:r>
              <a:rPr lang="en-US" b="1" dirty="0"/>
              <a:t>Effects</a:t>
            </a:r>
            <a:r>
              <a:rPr lang="en-US" dirty="0"/>
              <a:t> dialog box, click </a:t>
            </a:r>
            <a:r>
              <a:rPr lang="en-US" b="1" dirty="0"/>
              <a:t>Text Box </a:t>
            </a:r>
            <a:r>
              <a:rPr lang="en-US" dirty="0"/>
              <a:t>in the left pane. In the </a:t>
            </a:r>
            <a:r>
              <a:rPr lang="en-US" b="1" dirty="0"/>
              <a:t>Text Box </a:t>
            </a:r>
            <a:r>
              <a:rPr lang="en-US" dirty="0"/>
              <a:t>pane, under </a:t>
            </a:r>
            <a:r>
              <a:rPr lang="en-US" b="1" dirty="0"/>
              <a:t>Text layout</a:t>
            </a:r>
            <a:r>
              <a:rPr lang="en-US" dirty="0"/>
              <a:t>, in the </a:t>
            </a:r>
            <a:r>
              <a:rPr lang="en-US" b="1" dirty="0"/>
              <a:t>Text direction </a:t>
            </a:r>
            <a:r>
              <a:rPr lang="en-US" dirty="0"/>
              <a:t>list, select </a:t>
            </a:r>
            <a:r>
              <a:rPr lang="en-US" b="1" dirty="0"/>
              <a:t>Rotate all text 90°</a:t>
            </a:r>
            <a:r>
              <a:rPr lang="en-US" dirty="0"/>
              <a:t>.</a:t>
            </a:r>
            <a:endParaRPr lang="en-US" b="1" dirty="0"/>
          </a:p>
          <a:p>
            <a:pPr marL="231073" indent="-231073" defTabSz="924292">
              <a:buFont typeface="+mj-lt"/>
              <a:buAutoNum type="arabicPeriod"/>
              <a:defRPr/>
            </a:pPr>
            <a:r>
              <a:rPr lang="en-US" dirty="0"/>
              <a:t>Also in the </a:t>
            </a:r>
            <a:r>
              <a:rPr lang="en-US" b="1" dirty="0"/>
              <a:t>Format</a:t>
            </a:r>
            <a:r>
              <a:rPr lang="en-US" dirty="0"/>
              <a:t> </a:t>
            </a:r>
            <a:r>
              <a:rPr lang="en-US" b="1" dirty="0"/>
              <a:t>Text</a:t>
            </a:r>
            <a:r>
              <a:rPr lang="en-US" dirty="0"/>
              <a:t> </a:t>
            </a:r>
            <a:r>
              <a:rPr lang="en-US" b="1" dirty="0"/>
              <a:t>Effects</a:t>
            </a:r>
            <a:r>
              <a:rPr lang="en-US" dirty="0"/>
              <a:t> dialog box, click </a:t>
            </a:r>
            <a:r>
              <a:rPr lang="en-US" b="1" dirty="0"/>
              <a:t>3-D Rotation </a:t>
            </a:r>
            <a:r>
              <a:rPr lang="en-US" dirty="0"/>
              <a:t>in the left pane. In the </a:t>
            </a:r>
            <a:r>
              <a:rPr lang="en-US" b="1" dirty="0"/>
              <a:t>3-D Rotation </a:t>
            </a:r>
            <a:r>
              <a:rPr lang="en-US" dirty="0"/>
              <a:t>pane, click the button next to </a:t>
            </a:r>
            <a:r>
              <a:rPr lang="en-US" b="1" dirty="0"/>
              <a:t>Presets</a:t>
            </a:r>
            <a:r>
              <a:rPr lang="en-US" dirty="0"/>
              <a:t>, and then under </a:t>
            </a:r>
            <a:r>
              <a:rPr lang="en-US" b="1" dirty="0"/>
              <a:t>Parallel</a:t>
            </a:r>
            <a:r>
              <a:rPr lang="en-US" dirty="0"/>
              <a:t> click </a:t>
            </a:r>
            <a:r>
              <a:rPr lang="en-US" b="1" dirty="0"/>
              <a:t>Isometric Top Up </a:t>
            </a:r>
            <a:r>
              <a:rPr lang="en-US" dirty="0"/>
              <a:t>(first row, third option from the left). </a:t>
            </a:r>
          </a:p>
          <a:p>
            <a:pPr marL="231073" indent="-231073" defTabSz="924292">
              <a:buFont typeface="+mj-lt"/>
              <a:buAutoNum type="arabicPeriod"/>
              <a:defRPr/>
            </a:pPr>
            <a:r>
              <a:rPr lang="en-US" dirty="0"/>
              <a:t>Under </a:t>
            </a:r>
            <a:r>
              <a:rPr lang="en-US" b="1" dirty="0"/>
              <a:t>Drawing Tools</a:t>
            </a:r>
            <a:r>
              <a:rPr lang="en-US" dirty="0"/>
              <a:t>, on the </a:t>
            </a:r>
            <a:r>
              <a:rPr lang="en-US" b="1" dirty="0"/>
              <a:t>Format</a:t>
            </a:r>
            <a:r>
              <a:rPr lang="en-US" dirty="0"/>
              <a:t> tab, in the bottom right corner of the </a:t>
            </a:r>
            <a:r>
              <a:rPr lang="en-US" b="1" dirty="0"/>
              <a:t>Size</a:t>
            </a:r>
            <a:r>
              <a:rPr lang="en-US" dirty="0"/>
              <a:t> group, click the </a:t>
            </a:r>
            <a:r>
              <a:rPr lang="en-US" b="1" dirty="0"/>
              <a:t>Size and Position </a:t>
            </a:r>
            <a:r>
              <a:rPr lang="en-US" dirty="0"/>
              <a:t>dialog box launcher. In the </a:t>
            </a:r>
            <a:r>
              <a:rPr lang="en-US" b="1" dirty="0"/>
              <a:t>Format Shape </a:t>
            </a:r>
            <a:r>
              <a:rPr lang="en-US" dirty="0"/>
              <a:t>dialog box, click </a:t>
            </a:r>
            <a:r>
              <a:rPr lang="en-US" b="1" dirty="0"/>
              <a:t>Position</a:t>
            </a:r>
            <a:r>
              <a:rPr lang="en-US" dirty="0"/>
              <a:t> in the left pane. In the </a:t>
            </a:r>
            <a:r>
              <a:rPr lang="en-US" b="1" dirty="0"/>
              <a:t>Position </a:t>
            </a:r>
            <a:r>
              <a:rPr lang="en-US" dirty="0"/>
              <a:t>pane, do the following:</a:t>
            </a:r>
          </a:p>
          <a:p>
            <a:pPr marL="693218" lvl="1" indent="-231073" defTabSz="924292">
              <a:buFont typeface="Arial" pitchFamily="34" charset="0"/>
              <a:buChar char="•"/>
              <a:defRPr/>
            </a:pPr>
            <a:r>
              <a:rPr lang="en-US" dirty="0"/>
              <a:t>In the </a:t>
            </a:r>
            <a:r>
              <a:rPr lang="en-US" b="1" dirty="0"/>
              <a:t>Horizontal</a:t>
            </a:r>
            <a:r>
              <a:rPr lang="en-US" dirty="0"/>
              <a:t> box, enter </a:t>
            </a:r>
            <a:r>
              <a:rPr lang="en-US" b="1" dirty="0"/>
              <a:t>2.21”</a:t>
            </a:r>
            <a:r>
              <a:rPr lang="en-US" dirty="0"/>
              <a:t>.</a:t>
            </a:r>
          </a:p>
          <a:p>
            <a:pPr marL="693218" lvl="1" indent="-231073" defTabSz="924292">
              <a:buFont typeface="Arial" pitchFamily="34" charset="0"/>
              <a:buChar char="•"/>
              <a:defRPr/>
            </a:pPr>
            <a:r>
              <a:rPr lang="en-US" dirty="0"/>
              <a:t>In the </a:t>
            </a:r>
            <a:r>
              <a:rPr lang="en-US" b="1" dirty="0"/>
              <a:t>Vertical</a:t>
            </a:r>
            <a:r>
              <a:rPr lang="en-US" dirty="0"/>
              <a:t> box, enter </a:t>
            </a:r>
            <a:r>
              <a:rPr lang="en-US" b="1" dirty="0"/>
              <a:t>3.35”</a:t>
            </a:r>
            <a:r>
              <a:rPr lang="en-US" dirty="0"/>
              <a:t>.</a:t>
            </a:r>
          </a:p>
          <a:p>
            <a:pPr marL="231073" indent="-231073" defTabSz="924292">
              <a:buFont typeface="+mj-lt"/>
              <a:buAutoNum type="arabicPeriod"/>
              <a:defRPr/>
            </a:pPr>
            <a:r>
              <a:rPr lang="en-US" dirty="0"/>
              <a:t>Drag the square blue adjustment handles on the top and bottom of the text box to adjust the height so that the text is centered on the top face of the red cube. </a:t>
            </a:r>
          </a:p>
          <a:p>
            <a:pPr marL="231073" indent="-231073" defTabSz="924292">
              <a:buFont typeface="+mj-lt"/>
              <a:buAutoNum type="arabicPeriod"/>
              <a:defRPr/>
            </a:pPr>
            <a:r>
              <a:rPr lang="en-US" dirty="0"/>
              <a:t>Select the text box. On the </a:t>
            </a:r>
            <a:r>
              <a:rPr lang="en-US" b="1" dirty="0"/>
              <a:t>Home</a:t>
            </a:r>
            <a:r>
              <a:rPr lang="en-US" dirty="0"/>
              <a:t> tab, in the </a:t>
            </a:r>
            <a:r>
              <a:rPr lang="en-US" b="1" dirty="0"/>
              <a:t>Clipboard </a:t>
            </a:r>
            <a:r>
              <a:rPr lang="en-US" dirty="0"/>
              <a:t>group, click the arrow to the right of </a:t>
            </a:r>
            <a:r>
              <a:rPr lang="en-US" b="1" dirty="0"/>
              <a:t>Copy</a:t>
            </a:r>
            <a:r>
              <a:rPr lang="en-US" dirty="0"/>
              <a:t>, and then click </a:t>
            </a:r>
            <a:r>
              <a:rPr lang="en-US" b="1" dirty="0"/>
              <a:t>Duplicate</a:t>
            </a:r>
            <a:r>
              <a:rPr lang="en-US" dirty="0"/>
              <a:t>. </a:t>
            </a:r>
          </a:p>
          <a:p>
            <a:pPr marL="231073" indent="-231073" defTabSz="924292">
              <a:buFont typeface="+mj-lt"/>
              <a:buAutoNum type="arabicPeriod"/>
              <a:defRPr/>
            </a:pPr>
            <a:r>
              <a:rPr lang="en-US" dirty="0"/>
              <a:t>Click in the second text box and edit the text.</a:t>
            </a:r>
          </a:p>
          <a:p>
            <a:pPr marL="231073" indent="-231073" defTabSz="924292">
              <a:buFont typeface="+mj-lt"/>
              <a:buAutoNum type="arabicPeriod"/>
              <a:defRPr/>
            </a:pPr>
            <a:r>
              <a:rPr lang="en-US" dirty="0"/>
              <a:t>Select the second text box. Under </a:t>
            </a:r>
            <a:r>
              <a:rPr lang="en-US" b="1" dirty="0"/>
              <a:t>Drawing Tools</a:t>
            </a:r>
            <a:r>
              <a:rPr lang="en-US" dirty="0"/>
              <a:t>, on the </a:t>
            </a:r>
            <a:r>
              <a:rPr lang="en-US" b="1" dirty="0"/>
              <a:t>Format</a:t>
            </a:r>
            <a:r>
              <a:rPr lang="en-US" dirty="0"/>
              <a:t> tab, in the </a:t>
            </a:r>
            <a:r>
              <a:rPr lang="en-US" b="1" dirty="0"/>
              <a:t>WordArt Styles </a:t>
            </a:r>
            <a:r>
              <a:rPr lang="en-US" dirty="0"/>
              <a:t>group, click the </a:t>
            </a:r>
            <a:r>
              <a:rPr lang="en-US" b="1" dirty="0"/>
              <a:t>Format</a:t>
            </a:r>
            <a:r>
              <a:rPr lang="en-US" dirty="0"/>
              <a:t> </a:t>
            </a:r>
            <a:r>
              <a:rPr lang="en-US" b="1" dirty="0"/>
              <a:t>Text</a:t>
            </a:r>
            <a:r>
              <a:rPr lang="en-US" dirty="0"/>
              <a:t> </a:t>
            </a:r>
            <a:r>
              <a:rPr lang="en-US" b="1" dirty="0"/>
              <a:t>Effects</a:t>
            </a:r>
            <a:r>
              <a:rPr lang="en-US" dirty="0"/>
              <a:t> dialog box launcher. In the </a:t>
            </a:r>
            <a:r>
              <a:rPr lang="en-US" b="1" dirty="0"/>
              <a:t>Format</a:t>
            </a:r>
            <a:r>
              <a:rPr lang="en-US" dirty="0"/>
              <a:t> </a:t>
            </a:r>
            <a:r>
              <a:rPr lang="en-US" b="1" dirty="0"/>
              <a:t>Text</a:t>
            </a:r>
            <a:r>
              <a:rPr lang="en-US" dirty="0"/>
              <a:t> </a:t>
            </a:r>
            <a:r>
              <a:rPr lang="en-US" b="1" dirty="0"/>
              <a:t>Effects</a:t>
            </a:r>
            <a:r>
              <a:rPr lang="en-US" dirty="0"/>
              <a:t> dialog box, click </a:t>
            </a:r>
            <a:r>
              <a:rPr lang="en-US" b="1" dirty="0"/>
              <a:t>Text Box </a:t>
            </a:r>
            <a:r>
              <a:rPr lang="en-US" dirty="0"/>
              <a:t>in the left pane. In the </a:t>
            </a:r>
            <a:r>
              <a:rPr lang="en-US" b="1" dirty="0"/>
              <a:t>Text Box </a:t>
            </a:r>
            <a:r>
              <a:rPr lang="en-US" dirty="0"/>
              <a:t>pane, under </a:t>
            </a:r>
            <a:r>
              <a:rPr lang="en-US" b="1" dirty="0"/>
              <a:t>Text layout</a:t>
            </a:r>
            <a:r>
              <a:rPr lang="en-US" dirty="0"/>
              <a:t>, in the </a:t>
            </a:r>
            <a:r>
              <a:rPr lang="en-US" b="1" dirty="0"/>
              <a:t>Text direction </a:t>
            </a:r>
            <a:r>
              <a:rPr lang="en-US" dirty="0"/>
              <a:t>list, select </a:t>
            </a:r>
            <a:r>
              <a:rPr lang="en-US" b="1" dirty="0"/>
              <a:t>Horizontal</a:t>
            </a:r>
            <a:r>
              <a:rPr lang="en-US" dirty="0"/>
              <a:t>.</a:t>
            </a:r>
            <a:endParaRPr lang="en-US" b="1" dirty="0"/>
          </a:p>
          <a:p>
            <a:pPr marL="231073" indent="-231073" defTabSz="924292">
              <a:buFont typeface="+mj-lt"/>
              <a:buAutoNum type="arabicPeriod"/>
              <a:defRPr/>
            </a:pPr>
            <a:r>
              <a:rPr lang="en-US" dirty="0"/>
              <a:t>Also in the </a:t>
            </a:r>
            <a:r>
              <a:rPr lang="en-US" b="1" dirty="0"/>
              <a:t>Format</a:t>
            </a:r>
            <a:r>
              <a:rPr lang="en-US" dirty="0"/>
              <a:t> </a:t>
            </a:r>
            <a:r>
              <a:rPr lang="en-US" b="1" dirty="0"/>
              <a:t>Text</a:t>
            </a:r>
            <a:r>
              <a:rPr lang="en-US" dirty="0"/>
              <a:t> </a:t>
            </a:r>
            <a:r>
              <a:rPr lang="en-US" b="1" dirty="0"/>
              <a:t>Effects</a:t>
            </a:r>
            <a:r>
              <a:rPr lang="en-US" dirty="0"/>
              <a:t> dialog box, click </a:t>
            </a:r>
            <a:r>
              <a:rPr lang="en-US" b="1" dirty="0"/>
              <a:t>3-D Rotation </a:t>
            </a:r>
            <a:r>
              <a:rPr lang="en-US" dirty="0"/>
              <a:t>in the left pane. In the </a:t>
            </a:r>
            <a:r>
              <a:rPr lang="en-US" b="1" dirty="0"/>
              <a:t>3-D Rotation </a:t>
            </a:r>
            <a:r>
              <a:rPr lang="en-US" dirty="0"/>
              <a:t>pane, click the button next to </a:t>
            </a:r>
            <a:r>
              <a:rPr lang="en-US" b="1" dirty="0"/>
              <a:t>Presets</a:t>
            </a:r>
            <a:r>
              <a:rPr lang="en-US" dirty="0"/>
              <a:t>, and then under </a:t>
            </a:r>
            <a:r>
              <a:rPr lang="en-US" b="1" dirty="0"/>
              <a:t>Parallel</a:t>
            </a:r>
            <a:r>
              <a:rPr lang="en-US" dirty="0"/>
              <a:t> click </a:t>
            </a:r>
            <a:r>
              <a:rPr lang="en-US" b="1" dirty="0"/>
              <a:t>Isometric Left Down </a:t>
            </a:r>
            <a:r>
              <a:rPr lang="en-US" dirty="0"/>
              <a:t>(first row, first option from the left). </a:t>
            </a:r>
          </a:p>
          <a:p>
            <a:pPr marL="231073" indent="-231073" defTabSz="924292">
              <a:buFont typeface="+mj-lt"/>
              <a:buAutoNum type="arabicPeriod"/>
              <a:defRPr/>
            </a:pPr>
            <a:r>
              <a:rPr lang="en-US" dirty="0"/>
              <a:t>Under </a:t>
            </a:r>
            <a:r>
              <a:rPr lang="en-US" b="1" dirty="0"/>
              <a:t>Drawing Tools</a:t>
            </a:r>
            <a:r>
              <a:rPr lang="en-US" dirty="0"/>
              <a:t>, on the </a:t>
            </a:r>
            <a:r>
              <a:rPr lang="en-US" b="1" dirty="0"/>
              <a:t>Format</a:t>
            </a:r>
            <a:r>
              <a:rPr lang="en-US" dirty="0"/>
              <a:t> tab, in the bottom right corner of the </a:t>
            </a:r>
            <a:r>
              <a:rPr lang="en-US" b="1" dirty="0"/>
              <a:t>Size</a:t>
            </a:r>
            <a:r>
              <a:rPr lang="en-US" dirty="0"/>
              <a:t> group, click the </a:t>
            </a:r>
            <a:r>
              <a:rPr lang="en-US" b="1" dirty="0"/>
              <a:t>Size and Position </a:t>
            </a:r>
            <a:r>
              <a:rPr lang="en-US" dirty="0"/>
              <a:t>dialog box launcher. In the </a:t>
            </a:r>
            <a:r>
              <a:rPr lang="en-US" b="1" dirty="0"/>
              <a:t>Format Shape </a:t>
            </a:r>
            <a:r>
              <a:rPr lang="en-US" dirty="0"/>
              <a:t>dialog box, click </a:t>
            </a:r>
            <a:r>
              <a:rPr lang="en-US" b="1" dirty="0"/>
              <a:t>Position</a:t>
            </a:r>
            <a:r>
              <a:rPr lang="en-US" dirty="0"/>
              <a:t> in the left pane. In the </a:t>
            </a:r>
            <a:r>
              <a:rPr lang="en-US" b="1" dirty="0"/>
              <a:t>Position </a:t>
            </a:r>
            <a:r>
              <a:rPr lang="en-US" dirty="0"/>
              <a:t>pane, do the following:</a:t>
            </a:r>
          </a:p>
          <a:p>
            <a:pPr marL="693218" lvl="1" indent="-231073" defTabSz="924292">
              <a:buFont typeface="Arial" pitchFamily="34" charset="0"/>
              <a:buChar char="•"/>
              <a:defRPr/>
            </a:pPr>
            <a:r>
              <a:rPr lang="en-US" dirty="0"/>
              <a:t>In the </a:t>
            </a:r>
            <a:r>
              <a:rPr lang="en-US" b="1" dirty="0"/>
              <a:t>Horizontal </a:t>
            </a:r>
            <a:r>
              <a:rPr lang="en-US" dirty="0"/>
              <a:t>box, enter </a:t>
            </a:r>
            <a:r>
              <a:rPr lang="en-US" b="1" dirty="0"/>
              <a:t>3.75”</a:t>
            </a:r>
            <a:r>
              <a:rPr lang="en-US" dirty="0"/>
              <a:t>.</a:t>
            </a:r>
          </a:p>
          <a:p>
            <a:pPr marL="693218" lvl="1" indent="-231073" defTabSz="924292">
              <a:buFont typeface="Arial" pitchFamily="34" charset="0"/>
              <a:buChar char="•"/>
              <a:defRPr/>
            </a:pPr>
            <a:r>
              <a:rPr lang="en-US" dirty="0"/>
              <a:t>In the </a:t>
            </a:r>
            <a:r>
              <a:rPr lang="en-US" b="1" dirty="0"/>
              <a:t>Vertical</a:t>
            </a:r>
            <a:r>
              <a:rPr lang="en-US" dirty="0"/>
              <a:t> box, enter </a:t>
            </a:r>
            <a:r>
              <a:rPr lang="en-US" b="1" dirty="0"/>
              <a:t>4.77”</a:t>
            </a:r>
            <a:r>
              <a:rPr lang="en-US" dirty="0"/>
              <a:t>.</a:t>
            </a:r>
          </a:p>
          <a:p>
            <a:pPr marL="231073" indent="-231073" defTabSz="924292">
              <a:buFont typeface="+mj-lt"/>
              <a:buAutoNum type="arabicPeriod"/>
              <a:defRPr/>
            </a:pPr>
            <a:r>
              <a:rPr lang="en-US" dirty="0"/>
              <a:t>Drag the square blue adjustment handles on the left and right of the second text box to adjust the width so that the text is centered on the bottom left face of the orange cube. </a:t>
            </a:r>
          </a:p>
          <a:p>
            <a:pPr marL="231073" indent="-231073" defTabSz="924292">
              <a:buFont typeface="+mj-lt"/>
              <a:buAutoNum type="arabicPeriod"/>
              <a:defRPr/>
            </a:pPr>
            <a:r>
              <a:rPr lang="en-US" dirty="0"/>
              <a:t>Select the second text box. On the </a:t>
            </a:r>
            <a:r>
              <a:rPr lang="en-US" b="1" dirty="0"/>
              <a:t>Home</a:t>
            </a:r>
            <a:r>
              <a:rPr lang="en-US" dirty="0"/>
              <a:t> tab, in the </a:t>
            </a:r>
            <a:r>
              <a:rPr lang="en-US" b="1" dirty="0"/>
              <a:t>Clipboard</a:t>
            </a:r>
            <a:r>
              <a:rPr lang="en-US" dirty="0"/>
              <a:t> group, click the arrow to the right of </a:t>
            </a:r>
            <a:r>
              <a:rPr lang="en-US" b="1" dirty="0"/>
              <a:t>Copy</a:t>
            </a:r>
            <a:r>
              <a:rPr lang="en-US" dirty="0"/>
              <a:t>, and then click </a:t>
            </a:r>
            <a:r>
              <a:rPr lang="en-US" b="1" dirty="0"/>
              <a:t>Duplicate</a:t>
            </a:r>
            <a:r>
              <a:rPr lang="en-US" dirty="0"/>
              <a:t>. </a:t>
            </a:r>
          </a:p>
          <a:p>
            <a:pPr marL="231073" indent="-231073" defTabSz="924292">
              <a:buFont typeface="+mj-lt"/>
              <a:buAutoNum type="arabicPeriod"/>
              <a:defRPr/>
            </a:pPr>
            <a:r>
              <a:rPr lang="en-US" dirty="0"/>
              <a:t>Click in the third text box and edit the text.</a:t>
            </a:r>
          </a:p>
          <a:p>
            <a:pPr marL="231073" indent="-231073" defTabSz="924292">
              <a:buFont typeface="+mj-lt"/>
              <a:buAutoNum type="arabicPeriod"/>
              <a:defRPr/>
            </a:pPr>
            <a:r>
              <a:rPr lang="en-US" dirty="0"/>
              <a:t>Select the third text box. Under </a:t>
            </a:r>
            <a:r>
              <a:rPr lang="en-US" b="1" dirty="0"/>
              <a:t>Drawing Tools</a:t>
            </a:r>
            <a:r>
              <a:rPr lang="en-US" dirty="0"/>
              <a:t>, on the </a:t>
            </a:r>
            <a:r>
              <a:rPr lang="en-US" b="1" dirty="0"/>
              <a:t>Format</a:t>
            </a:r>
            <a:r>
              <a:rPr lang="en-US" dirty="0"/>
              <a:t> tab, in the </a:t>
            </a:r>
            <a:r>
              <a:rPr lang="en-US" b="1" dirty="0"/>
              <a:t>WordArt Styles </a:t>
            </a:r>
            <a:r>
              <a:rPr lang="en-US" dirty="0"/>
              <a:t>group, click the </a:t>
            </a:r>
            <a:r>
              <a:rPr lang="en-US" b="1" dirty="0"/>
              <a:t>Format</a:t>
            </a:r>
            <a:r>
              <a:rPr lang="en-US" dirty="0"/>
              <a:t> </a:t>
            </a:r>
            <a:r>
              <a:rPr lang="en-US" b="1" dirty="0"/>
              <a:t>Text</a:t>
            </a:r>
            <a:r>
              <a:rPr lang="en-US" dirty="0"/>
              <a:t> </a:t>
            </a:r>
            <a:r>
              <a:rPr lang="en-US" b="1" dirty="0"/>
              <a:t>Effects</a:t>
            </a:r>
            <a:r>
              <a:rPr lang="en-US" dirty="0"/>
              <a:t> dialog box launcher. In the </a:t>
            </a:r>
            <a:r>
              <a:rPr lang="en-US" b="1" dirty="0"/>
              <a:t>Format</a:t>
            </a:r>
            <a:r>
              <a:rPr lang="en-US" dirty="0"/>
              <a:t> </a:t>
            </a:r>
            <a:r>
              <a:rPr lang="en-US" b="1" dirty="0"/>
              <a:t>Text</a:t>
            </a:r>
            <a:r>
              <a:rPr lang="en-US" dirty="0"/>
              <a:t> </a:t>
            </a:r>
            <a:r>
              <a:rPr lang="en-US" b="1" dirty="0"/>
              <a:t>Effects</a:t>
            </a:r>
            <a:r>
              <a:rPr lang="en-US" dirty="0"/>
              <a:t> dialog box, click </a:t>
            </a:r>
            <a:r>
              <a:rPr lang="en-US" b="1" dirty="0"/>
              <a:t>3-D Rotation </a:t>
            </a:r>
            <a:r>
              <a:rPr lang="en-US" dirty="0"/>
              <a:t>in the left pane. In the </a:t>
            </a:r>
            <a:r>
              <a:rPr lang="en-US" b="1" dirty="0"/>
              <a:t>3-D Rotation </a:t>
            </a:r>
            <a:r>
              <a:rPr lang="en-US" dirty="0"/>
              <a:t>pane, click the button next to </a:t>
            </a:r>
            <a:r>
              <a:rPr lang="en-US" b="1" dirty="0"/>
              <a:t>Presets</a:t>
            </a:r>
            <a:r>
              <a:rPr lang="en-US" dirty="0"/>
              <a:t>, and then under </a:t>
            </a:r>
            <a:r>
              <a:rPr lang="en-US" b="1" dirty="0"/>
              <a:t>Parallel</a:t>
            </a:r>
            <a:r>
              <a:rPr lang="en-US" dirty="0"/>
              <a:t> click </a:t>
            </a:r>
            <a:r>
              <a:rPr lang="en-US" b="1" dirty="0"/>
              <a:t>Isometric Right Up </a:t>
            </a:r>
            <a:r>
              <a:rPr lang="en-US" dirty="0"/>
              <a:t>(first row, second option from the left). </a:t>
            </a:r>
          </a:p>
          <a:p>
            <a:pPr marL="231073" indent="-231073" defTabSz="924292">
              <a:buFont typeface="+mj-lt"/>
              <a:buAutoNum type="arabicPeriod"/>
              <a:defRPr/>
            </a:pPr>
            <a:r>
              <a:rPr lang="en-US" dirty="0"/>
              <a:t>Under </a:t>
            </a:r>
            <a:r>
              <a:rPr lang="en-US" b="1" dirty="0"/>
              <a:t>Drawing Tools</a:t>
            </a:r>
            <a:r>
              <a:rPr lang="en-US" dirty="0"/>
              <a:t>, on the </a:t>
            </a:r>
            <a:r>
              <a:rPr lang="en-US" b="1" dirty="0"/>
              <a:t>Format</a:t>
            </a:r>
            <a:r>
              <a:rPr lang="en-US" dirty="0"/>
              <a:t> tab, in the </a:t>
            </a:r>
            <a:r>
              <a:rPr lang="en-US" b="1" dirty="0"/>
              <a:t>Size</a:t>
            </a:r>
            <a:r>
              <a:rPr lang="en-US" dirty="0"/>
              <a:t> group, click the </a:t>
            </a:r>
            <a:r>
              <a:rPr lang="en-US" b="1" dirty="0"/>
              <a:t>Size and Position </a:t>
            </a:r>
            <a:r>
              <a:rPr lang="en-US" dirty="0"/>
              <a:t>dialog box launcher. In the </a:t>
            </a:r>
            <a:r>
              <a:rPr lang="en-US" b="1" dirty="0"/>
              <a:t>Size and Position </a:t>
            </a:r>
            <a:r>
              <a:rPr lang="en-US" dirty="0"/>
              <a:t>dialog box, on the </a:t>
            </a:r>
            <a:r>
              <a:rPr lang="en-US" b="1" dirty="0"/>
              <a:t>Position </a:t>
            </a:r>
            <a:r>
              <a:rPr lang="en-US" dirty="0"/>
              <a:t>tab, do the following:</a:t>
            </a:r>
          </a:p>
          <a:p>
            <a:pPr marL="693218" lvl="1" indent="-231073" defTabSz="924292">
              <a:buFont typeface="Arial" pitchFamily="34" charset="0"/>
              <a:buChar char="•"/>
              <a:defRPr/>
            </a:pPr>
            <a:r>
              <a:rPr lang="en-US" dirty="0"/>
              <a:t>In the </a:t>
            </a:r>
            <a:r>
              <a:rPr lang="en-US" b="1" dirty="0"/>
              <a:t>Horizontal</a:t>
            </a:r>
            <a:r>
              <a:rPr lang="en-US" dirty="0"/>
              <a:t> box, enter </a:t>
            </a:r>
            <a:r>
              <a:rPr lang="en-US" b="1" dirty="0"/>
              <a:t>3.81”</a:t>
            </a:r>
            <a:r>
              <a:rPr lang="en-US" dirty="0"/>
              <a:t>.</a:t>
            </a:r>
          </a:p>
          <a:p>
            <a:pPr marL="693218" lvl="1" indent="-231073" defTabSz="924292">
              <a:buFont typeface="Arial" pitchFamily="34" charset="0"/>
              <a:buChar char="•"/>
              <a:defRPr/>
            </a:pPr>
            <a:r>
              <a:rPr lang="en-US" dirty="0"/>
              <a:t>In the </a:t>
            </a:r>
            <a:r>
              <a:rPr lang="en-US" b="1" dirty="0"/>
              <a:t>Vertical</a:t>
            </a:r>
            <a:r>
              <a:rPr lang="en-US" dirty="0"/>
              <a:t> box, enter </a:t>
            </a:r>
            <a:r>
              <a:rPr lang="en-US" b="1" dirty="0"/>
              <a:t>2.59”</a:t>
            </a:r>
            <a:r>
              <a:rPr lang="en-US" dirty="0"/>
              <a:t>.</a:t>
            </a:r>
          </a:p>
          <a:p>
            <a:pPr marL="231073" indent="-231073" defTabSz="924292">
              <a:buFont typeface="+mj-lt"/>
              <a:buAutoNum type="arabicPeriod"/>
              <a:defRPr/>
            </a:pPr>
            <a:r>
              <a:rPr lang="en-US" dirty="0"/>
              <a:t> Drag the square blue adjustment handles on the left and right of the third text box to adjust the width so that the text is centered on the bottom right face of the blue cube. </a:t>
            </a:r>
          </a:p>
          <a:p>
            <a:pPr marL="231073" indent="-231073" defTabSz="924292">
              <a:defRPr/>
            </a:pPr>
            <a:endParaRPr lang="en-US" dirty="0"/>
          </a:p>
          <a:p>
            <a:endParaRPr lang="en-US" dirty="0"/>
          </a:p>
          <a:p>
            <a:r>
              <a:rPr lang="en-US" dirty="0"/>
              <a:t>To reproduce the background effects on this slide, do the following:</a:t>
            </a:r>
          </a:p>
          <a:p>
            <a:pPr marL="231073" indent="-231073">
              <a:buFont typeface="+mj-lt"/>
              <a:buAutoNum type="arabicPeriod"/>
            </a:pPr>
            <a:r>
              <a:rPr lang="en-US" dirty="0"/>
              <a:t>On the </a:t>
            </a:r>
            <a:r>
              <a:rPr lang="en-US" b="1" dirty="0"/>
              <a:t>Design</a:t>
            </a:r>
            <a:r>
              <a:rPr lang="en-US" dirty="0"/>
              <a:t> tab, in the </a:t>
            </a:r>
            <a:r>
              <a:rPr lang="en-US" b="1" dirty="0"/>
              <a:t>Background</a:t>
            </a:r>
            <a:r>
              <a:rPr lang="en-US" dirty="0"/>
              <a:t> group, click </a:t>
            </a:r>
            <a:r>
              <a:rPr lang="en-US" b="1" dirty="0"/>
              <a:t>Background Styles</a:t>
            </a:r>
            <a:r>
              <a:rPr lang="en-US" dirty="0"/>
              <a:t>, and then click </a:t>
            </a:r>
            <a:r>
              <a:rPr lang="en-US" b="1" dirty="0"/>
              <a:t>Format Background</a:t>
            </a:r>
            <a:r>
              <a:rPr lang="en-US" dirty="0"/>
              <a:t>. In the </a:t>
            </a:r>
            <a:r>
              <a:rPr lang="en-US" b="1" dirty="0"/>
              <a:t>Format Background </a:t>
            </a:r>
            <a:r>
              <a:rPr lang="en-US" dirty="0"/>
              <a:t>dialog box, click </a:t>
            </a:r>
            <a:r>
              <a:rPr lang="en-US" b="1" dirty="0"/>
              <a:t>Fill</a:t>
            </a:r>
            <a:r>
              <a:rPr lang="en-US" dirty="0"/>
              <a:t> in the left pane, select </a:t>
            </a:r>
            <a:r>
              <a:rPr lang="en-US" b="1" dirty="0"/>
              <a:t>Gradient fill</a:t>
            </a:r>
            <a:r>
              <a:rPr lang="en-US" dirty="0"/>
              <a:t> in the </a:t>
            </a:r>
            <a:r>
              <a:rPr lang="en-US" b="1" dirty="0"/>
              <a:t>Fill</a:t>
            </a:r>
            <a:r>
              <a:rPr lang="en-US" dirty="0"/>
              <a:t> pane, and then do the following:</a:t>
            </a:r>
          </a:p>
          <a:p>
            <a:pPr marL="693218" lvl="1" indent="-231073">
              <a:buFont typeface="Arial" pitchFamily="34" charset="0"/>
              <a:buChar char="•"/>
            </a:pPr>
            <a:r>
              <a:rPr lang="en-US" dirty="0"/>
              <a:t>In the </a:t>
            </a:r>
            <a:r>
              <a:rPr lang="en-US" b="1" dirty="0"/>
              <a:t>Type</a:t>
            </a:r>
            <a:r>
              <a:rPr lang="en-US" dirty="0"/>
              <a:t> list, select </a:t>
            </a:r>
            <a:r>
              <a:rPr lang="en-US" b="1" dirty="0"/>
              <a:t>Radial</a:t>
            </a:r>
            <a:r>
              <a:rPr lang="en-US" dirty="0"/>
              <a:t>.</a:t>
            </a:r>
          </a:p>
          <a:p>
            <a:pPr marL="693218" lvl="1" indent="-231073">
              <a:buFont typeface="Arial" pitchFamily="34" charset="0"/>
              <a:buChar char="•"/>
            </a:pPr>
            <a:r>
              <a:rPr lang="en-US" dirty="0"/>
              <a:t>Click the button next to </a:t>
            </a:r>
            <a:r>
              <a:rPr lang="en-US" b="1" dirty="0"/>
              <a:t>Direction</a:t>
            </a:r>
            <a:r>
              <a:rPr lang="en-US" dirty="0"/>
              <a:t>, and then click </a:t>
            </a:r>
            <a:r>
              <a:rPr lang="en-US" b="1" dirty="0"/>
              <a:t>From Center </a:t>
            </a:r>
            <a:r>
              <a:rPr lang="en-US" dirty="0"/>
              <a:t>(third option from the left).</a:t>
            </a:r>
            <a:endParaRPr lang="en-US" b="1" dirty="0"/>
          </a:p>
          <a:p>
            <a:pPr marL="693218" lvl="1" indent="-231073">
              <a:buFont typeface="Arial" pitchFamily="34" charset="0"/>
              <a:buChar char="•"/>
            </a:pPr>
            <a:r>
              <a:rPr lang="en-US" dirty="0"/>
              <a:t>Under </a:t>
            </a:r>
            <a:r>
              <a:rPr lang="en-US" b="1" dirty="0"/>
              <a:t>Gradient stops</a:t>
            </a:r>
            <a:r>
              <a:rPr lang="en-US" dirty="0"/>
              <a:t>, click </a:t>
            </a:r>
            <a:r>
              <a:rPr lang="en-US" b="1" dirty="0"/>
              <a:t>Add gradient stops</a:t>
            </a:r>
            <a:r>
              <a:rPr lang="en-US" dirty="0"/>
              <a:t> or </a:t>
            </a:r>
            <a:r>
              <a:rPr lang="en-US" b="1" dirty="0"/>
              <a:t>Remove gradient stops</a:t>
            </a:r>
            <a:r>
              <a:rPr lang="en-US" dirty="0"/>
              <a:t> until two stops appear in the slider.</a:t>
            </a:r>
          </a:p>
          <a:p>
            <a:pPr marL="231073" indent="-231073">
              <a:buFont typeface="+mj-lt"/>
              <a:buAutoNum type="arabicPeriod"/>
            </a:pPr>
            <a:r>
              <a:rPr lang="en-US" dirty="0"/>
              <a:t>Also under </a:t>
            </a:r>
            <a:r>
              <a:rPr lang="en-US" b="1" dirty="0"/>
              <a:t>Gradient stops</a:t>
            </a:r>
            <a:r>
              <a:rPr lang="en-US" dirty="0"/>
              <a:t>, customize the gradient stops as follows:</a:t>
            </a:r>
          </a:p>
          <a:p>
            <a:pPr marL="693218" lvl="1" indent="-231073">
              <a:buFont typeface="Arial" pitchFamily="34" charset="0"/>
              <a:buChar char="•"/>
            </a:pPr>
            <a:r>
              <a:rPr lang="en-US" dirty="0"/>
              <a:t>Select the first stop in the slider, and then do the following: </a:t>
            </a:r>
          </a:p>
          <a:p>
            <a:pPr marL="1155364" lvl="2" indent="-231073">
              <a:buFont typeface="Arial" pitchFamily="34" charset="0"/>
              <a:buChar char="•"/>
            </a:pPr>
            <a:r>
              <a:rPr lang="en-US" dirty="0"/>
              <a:t>In the </a:t>
            </a:r>
            <a:r>
              <a:rPr lang="en-US" b="1" dirty="0"/>
              <a:t>Position </a:t>
            </a:r>
            <a:r>
              <a:rPr lang="en-US" dirty="0"/>
              <a:t>box, enter </a:t>
            </a:r>
            <a:r>
              <a:rPr lang="en-US" b="1" dirty="0"/>
              <a:t>0%</a:t>
            </a:r>
            <a:r>
              <a:rPr lang="en-US" dirty="0"/>
              <a:t>.</a:t>
            </a:r>
          </a:p>
          <a:p>
            <a:pPr marL="1155364" lvl="2" indent="-231073">
              <a:buFont typeface="Arial" pitchFamily="34" charset="0"/>
              <a:buChar char="•"/>
            </a:pPr>
            <a:r>
              <a:rPr lang="en-US" dirty="0"/>
              <a:t>Click the button next to </a:t>
            </a:r>
            <a:r>
              <a:rPr lang="en-US" b="1" dirty="0"/>
              <a:t>Color</a:t>
            </a:r>
            <a:r>
              <a:rPr lang="en-US" dirty="0"/>
              <a:t>, and then under </a:t>
            </a:r>
            <a:r>
              <a:rPr lang="en-US" b="1" dirty="0"/>
              <a:t>Theme Colors</a:t>
            </a:r>
            <a:r>
              <a:rPr lang="en-US" dirty="0"/>
              <a:t> click </a:t>
            </a:r>
            <a:r>
              <a:rPr lang="en-US" b="1" dirty="0"/>
              <a:t>White, Background 1 </a:t>
            </a:r>
            <a:r>
              <a:rPr lang="en-US" dirty="0"/>
              <a:t>(first row, first option from the left).</a:t>
            </a:r>
          </a:p>
          <a:p>
            <a:pPr marL="1155364" lvl="2" indent="-231073">
              <a:buFont typeface="Arial" pitchFamily="34" charset="0"/>
              <a:buChar char="•"/>
            </a:pPr>
            <a:r>
              <a:rPr lang="en-US" dirty="0"/>
              <a:t>In the </a:t>
            </a:r>
            <a:r>
              <a:rPr lang="en-US" b="1" dirty="0"/>
              <a:t>Transparency</a:t>
            </a:r>
            <a:r>
              <a:rPr lang="en-US" dirty="0"/>
              <a:t> box, enter </a:t>
            </a:r>
            <a:r>
              <a:rPr lang="en-US" b="1" dirty="0"/>
              <a:t>0%</a:t>
            </a:r>
            <a:r>
              <a:rPr lang="en-US" dirty="0"/>
              <a:t>. </a:t>
            </a:r>
          </a:p>
          <a:p>
            <a:pPr marL="693218" lvl="1" indent="-231073">
              <a:buFont typeface="Arial" pitchFamily="34" charset="0"/>
              <a:buChar char="•"/>
            </a:pPr>
            <a:r>
              <a:rPr lang="en-US" dirty="0"/>
              <a:t>Select the next stop in the slider, and then do the following: </a:t>
            </a:r>
          </a:p>
          <a:p>
            <a:pPr marL="1155364" lvl="2" indent="-231073">
              <a:buFont typeface="Arial" pitchFamily="34" charset="0"/>
              <a:buChar char="•"/>
            </a:pPr>
            <a:r>
              <a:rPr lang="en-US" dirty="0"/>
              <a:t>In the </a:t>
            </a:r>
            <a:r>
              <a:rPr lang="en-US" b="1" dirty="0"/>
              <a:t>Position </a:t>
            </a:r>
            <a:r>
              <a:rPr lang="en-US" dirty="0"/>
              <a:t>box, enter </a:t>
            </a:r>
            <a:r>
              <a:rPr lang="en-US" b="1" dirty="0"/>
              <a:t>100%</a:t>
            </a:r>
            <a:r>
              <a:rPr lang="en-US" dirty="0"/>
              <a:t>.</a:t>
            </a:r>
          </a:p>
          <a:p>
            <a:pPr marL="1155364" lvl="2" indent="-231073" defTabSz="924292">
              <a:buFont typeface="Arial" pitchFamily="34" charset="0"/>
              <a:buChar char="•"/>
              <a:defRPr/>
            </a:pPr>
            <a:r>
              <a:rPr lang="en-US" dirty="0"/>
              <a:t>Click the button next to </a:t>
            </a:r>
            <a:r>
              <a:rPr lang="en-US" b="1" dirty="0"/>
              <a:t>Color</a:t>
            </a:r>
            <a:r>
              <a:rPr lang="en-US" dirty="0"/>
              <a:t>, and then under </a:t>
            </a:r>
            <a:r>
              <a:rPr lang="en-US" b="1" dirty="0"/>
              <a:t>Theme Colors</a:t>
            </a:r>
            <a:r>
              <a:rPr lang="en-US" dirty="0"/>
              <a:t> click </a:t>
            </a:r>
            <a:r>
              <a:rPr lang="en-US" b="1" dirty="0">
                <a:solidFill>
                  <a:schemeClr val="accent6"/>
                </a:solidFill>
              </a:rPr>
              <a:t>White, Background 1, Darker 35% </a:t>
            </a:r>
            <a:r>
              <a:rPr lang="en-US" dirty="0">
                <a:solidFill>
                  <a:schemeClr val="accent6"/>
                </a:solidFill>
              </a:rPr>
              <a:t>(fifth row, first option from the left).</a:t>
            </a:r>
            <a:endParaRPr lang="en-US" dirty="0"/>
          </a:p>
          <a:p>
            <a:pPr marL="1155364" lvl="2" indent="-231073">
              <a:buFont typeface="Arial" pitchFamily="34" charset="0"/>
              <a:buChar char="•"/>
            </a:pPr>
            <a:r>
              <a:rPr lang="en-US" dirty="0"/>
              <a:t>In the </a:t>
            </a:r>
            <a:r>
              <a:rPr lang="en-US" b="1" dirty="0"/>
              <a:t>Transparency</a:t>
            </a:r>
            <a:r>
              <a:rPr lang="en-US" dirty="0"/>
              <a:t> box, enter </a:t>
            </a:r>
            <a:r>
              <a:rPr lang="en-US" b="1" dirty="0"/>
              <a:t>0%</a:t>
            </a:r>
            <a:r>
              <a:rPr lang="en-US" dirty="0"/>
              <a:t>. </a:t>
            </a:r>
          </a:p>
        </p:txBody>
      </p:sp>
      <p:sp>
        <p:nvSpPr>
          <p:cNvPr id="6" name="Slide Image Placeholder 5"/>
          <p:cNvSpPr>
            <a:spLocks noGrp="1" noRot="1" noChangeAspect="1"/>
          </p:cNvSpPr>
          <p:nvPr>
            <p:ph type="sldImg"/>
          </p:nvPr>
        </p:nvSpPr>
        <p:spPr/>
      </p:sp>
    </p:spTree>
    <p:extLst>
      <p:ext uri="{BB962C8B-B14F-4D97-AF65-F5344CB8AC3E}">
        <p14:creationId xmlns:p14="http://schemas.microsoft.com/office/powerpoint/2010/main" val="63869103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BCD5785-8A43-4CC4-A705-D4AA7E8DB57F}" type="datetimeFigureOut">
              <a:rPr lang="en-US" smtClean="0">
                <a:solidFill>
                  <a:prstClr val="black">
                    <a:tint val="75000"/>
                  </a:prstClr>
                </a:solidFill>
              </a:rPr>
              <a:pPr/>
              <a:t>8/19/2015</a:t>
            </a:fld>
            <a:endParaRPr lang="en-US" dirty="0">
              <a:solidFill>
                <a:prstClr val="black">
                  <a:tint val="75000"/>
                </a:prstClr>
              </a:solidFill>
            </a:endParaRPr>
          </a:p>
        </p:txBody>
      </p:sp>
      <p:sp>
        <p:nvSpPr>
          <p:cNvPr id="3" name="Footer Placeholder 2"/>
          <p:cNvSpPr>
            <a:spLocks noGrp="1"/>
          </p:cNvSpPr>
          <p:nvPr>
            <p:ph type="ftr" sz="quarter" idx="11"/>
          </p:nvPr>
        </p:nvSpPr>
        <p:spPr/>
        <p:txBody>
          <a:bodyPr/>
          <a:lstStyle/>
          <a:p>
            <a:endParaRPr lang="en-US" dirty="0">
              <a:solidFill>
                <a:prstClr val="black">
                  <a:tint val="75000"/>
                </a:prstClr>
              </a:solidFill>
            </a:endParaRPr>
          </a:p>
        </p:txBody>
      </p:sp>
      <p:sp>
        <p:nvSpPr>
          <p:cNvPr id="4" name="Slide Number Placeholder 3"/>
          <p:cNvSpPr>
            <a:spLocks noGrp="1"/>
          </p:cNvSpPr>
          <p:nvPr>
            <p:ph type="sldNum" sz="quarter" idx="12"/>
          </p:nvPr>
        </p:nvSpPr>
        <p:spPr/>
        <p:txBody>
          <a:bodyPr/>
          <a:lstStyle/>
          <a:p>
            <a:fld id="{FF75B4CE-5129-41CA-A75E-F2AE589D1F47}" type="slidenum">
              <a:rPr lang="en-US" smtClean="0">
                <a:solidFill>
                  <a:prstClr val="black">
                    <a:tint val="75000"/>
                  </a:prstClr>
                </a:solidFill>
              </a:rPr>
              <a:pPr/>
              <a:t>‹#›</a:t>
            </a:fld>
            <a:endParaRPr lang="en-US" dirty="0">
              <a:solidFill>
                <a:prstClr val="black">
                  <a:tint val="75000"/>
                </a:prstClr>
              </a:solidFill>
            </a:endParaRPr>
          </a:p>
        </p:txBody>
      </p:sp>
    </p:spTree>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BCD5785-8A43-4CC4-A705-D4AA7E8DB57F}" type="datetimeFigureOut">
              <a:rPr lang="en-US" smtClean="0">
                <a:solidFill>
                  <a:prstClr val="black">
                    <a:tint val="75000"/>
                  </a:prstClr>
                </a:solidFill>
              </a:rPr>
              <a:pPr/>
              <a:t>8/19/2015</a:t>
            </a:fld>
            <a:endParaRPr lang="en-US" dirty="0">
              <a:solidFill>
                <a:prstClr val="black">
                  <a:tint val="75000"/>
                </a:prstClr>
              </a:solidFill>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solidFill>
                <a:prstClr val="black">
                  <a:tint val="75000"/>
                </a:prstClr>
              </a:solidFill>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F75B4CE-5129-41CA-A75E-F2AE589D1F47}"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2561617506"/>
      </p:ext>
    </p:extLst>
  </p:cSld>
  <p:clrMap bg1="lt1" tx1="dk1" bg2="lt2" tx2="dk2" accent1="accent1" accent2="accent2" accent3="accent3" accent4="accent4" accent5="accent5" accent6="accent6" hlink="hlink" folHlink="folHlink"/>
  <p:sldLayoutIdLst>
    <p:sldLayoutId id="2147483649" r:id="rId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xml"/><Relationship Id="rId1" Type="http://schemas.openxmlformats.org/officeDocument/2006/relationships/slideLayout" Target="../slideLayouts/slideLayout1.xml"/><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alpha val="0"/>
          </a:schemeClr>
        </a:solidFill>
        <a:effectLst/>
      </p:bgPr>
    </p:bg>
    <p:spTree>
      <p:nvGrpSpPr>
        <p:cNvPr id="1" name=""/>
        <p:cNvGrpSpPr/>
        <p:nvPr/>
      </p:nvGrpSpPr>
      <p:grpSpPr>
        <a:xfrm>
          <a:off x="0" y="0"/>
          <a:ext cx="0" cy="0"/>
          <a:chOff x="0" y="0"/>
          <a:chExt cx="0" cy="0"/>
        </a:xfrm>
      </p:grpSpPr>
      <p:sp>
        <p:nvSpPr>
          <p:cNvPr id="5" name="Rectangle 4"/>
          <p:cNvSpPr/>
          <p:nvPr/>
        </p:nvSpPr>
        <p:spPr>
          <a:xfrm>
            <a:off x="1319563" y="526356"/>
            <a:ext cx="1600200" cy="1600200"/>
          </a:xfrm>
          <a:prstGeom prst="rect">
            <a:avLst/>
          </a:prstGeom>
          <a:solidFill>
            <a:srgbClr val="5DC7D9"/>
          </a:solidFill>
          <a:ln>
            <a:noFill/>
          </a:ln>
          <a:effectLst/>
          <a:scene3d>
            <a:camera prst="isometricTopUp"/>
            <a:lightRig rig="threePt" dir="t"/>
          </a:scene3d>
          <a:sp3d extrusionH="16510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
        <p:nvSpPr>
          <p:cNvPr id="6" name="Rectangle 5"/>
          <p:cNvSpPr/>
          <p:nvPr/>
        </p:nvSpPr>
        <p:spPr>
          <a:xfrm>
            <a:off x="480093" y="1760945"/>
            <a:ext cx="1600200" cy="1600200"/>
          </a:xfrm>
          <a:prstGeom prst="rect">
            <a:avLst/>
          </a:prstGeom>
          <a:solidFill>
            <a:srgbClr val="E9605D"/>
          </a:solidFill>
          <a:ln>
            <a:noFill/>
          </a:ln>
          <a:effectLst>
            <a:outerShdw blurRad="355600" dist="254000" dir="11400000" sx="110000" sy="110000" algn="tr" rotWithShape="0">
              <a:prstClr val="black">
                <a:alpha val="30000"/>
              </a:prstClr>
            </a:outerShdw>
          </a:effectLst>
          <a:scene3d>
            <a:camera prst="isometricTopUp"/>
            <a:lightRig rig="threePt" dir="t"/>
          </a:scene3d>
          <a:sp3d extrusionH="1651000"/>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endParaRPr lang="en-US" sz="4000" dirty="0">
              <a:solidFill>
                <a:prstClr val="black"/>
              </a:solidFill>
              <a:latin typeface="Franklin Gothic Medium Cond" pitchFamily="34" charset="0"/>
            </a:endParaRPr>
          </a:p>
        </p:txBody>
      </p:sp>
      <p:sp>
        <p:nvSpPr>
          <p:cNvPr id="9" name="TextBox 8"/>
          <p:cNvSpPr txBox="1"/>
          <p:nvPr/>
        </p:nvSpPr>
        <p:spPr>
          <a:xfrm>
            <a:off x="2010007" y="1876171"/>
            <a:ext cx="1326517" cy="400110"/>
          </a:xfrm>
          <a:prstGeom prst="rect">
            <a:avLst/>
          </a:prstGeom>
          <a:noFill/>
        </p:spPr>
        <p:txBody>
          <a:bodyPr wrap="none" rtlCol="0">
            <a:spAutoFit/>
            <a:scene3d>
              <a:camera prst="isometricRightUp"/>
              <a:lightRig rig="threePt" dir="t"/>
            </a:scene3d>
          </a:bodyPr>
          <a:lstStyle/>
          <a:p>
            <a:pPr algn="ctr"/>
            <a:r>
              <a:rPr lang="en-US" sz="2000" dirty="0" smtClean="0">
                <a:solidFill>
                  <a:prstClr val="black"/>
                </a:solidFill>
                <a:latin typeface="Franklin Gothic Medium Cond" pitchFamily="34" charset="0"/>
              </a:rPr>
              <a:t>Interviewing</a:t>
            </a:r>
            <a:endParaRPr lang="en-US" sz="2400" dirty="0">
              <a:solidFill>
                <a:prstClr val="black"/>
              </a:solidFill>
              <a:latin typeface="Franklin Gothic Medium Cond" pitchFamily="34" charset="0"/>
            </a:endParaRPr>
          </a:p>
        </p:txBody>
      </p:sp>
      <p:sp>
        <p:nvSpPr>
          <p:cNvPr id="8" name="TextBox 7"/>
          <p:cNvSpPr txBox="1"/>
          <p:nvPr/>
        </p:nvSpPr>
        <p:spPr>
          <a:xfrm>
            <a:off x="934068" y="1800388"/>
            <a:ext cx="738664" cy="1521314"/>
          </a:xfrm>
          <a:prstGeom prst="rect">
            <a:avLst/>
          </a:prstGeom>
          <a:noFill/>
        </p:spPr>
        <p:txBody>
          <a:bodyPr vert="vert" wrap="none" rtlCol="0">
            <a:spAutoFit/>
            <a:scene3d>
              <a:camera prst="isometricTopUp"/>
              <a:lightRig rig="threePt" dir="t"/>
            </a:scene3d>
          </a:bodyPr>
          <a:lstStyle/>
          <a:p>
            <a:pPr algn="ctr"/>
            <a:r>
              <a:rPr lang="en-US" dirty="0" smtClean="0">
                <a:solidFill>
                  <a:prstClr val="black"/>
                </a:solidFill>
                <a:latin typeface="Franklin Gothic Medium Cond" pitchFamily="34" charset="0"/>
              </a:rPr>
              <a:t>Effective </a:t>
            </a:r>
          </a:p>
          <a:p>
            <a:pPr algn="ctr"/>
            <a:r>
              <a:rPr lang="en-US" dirty="0" smtClean="0">
                <a:solidFill>
                  <a:prstClr val="black"/>
                </a:solidFill>
                <a:latin typeface="Franklin Gothic Medium Cond" pitchFamily="34" charset="0"/>
              </a:rPr>
              <a:t>Job Search Skills</a:t>
            </a:r>
            <a:endParaRPr lang="en-US" dirty="0">
              <a:solidFill>
                <a:prstClr val="black"/>
              </a:solidFill>
              <a:latin typeface="Franklin Gothic Medium Cond" pitchFamily="34" charset="0"/>
            </a:endParaRPr>
          </a:p>
        </p:txBody>
      </p:sp>
      <p:sp>
        <p:nvSpPr>
          <p:cNvPr id="2" name="TextBox 1"/>
          <p:cNvSpPr txBox="1"/>
          <p:nvPr/>
        </p:nvSpPr>
        <p:spPr>
          <a:xfrm>
            <a:off x="2533161" y="39429"/>
            <a:ext cx="5066642" cy="1261884"/>
          </a:xfrm>
          <a:prstGeom prst="rect">
            <a:avLst/>
          </a:prstGeom>
          <a:noFill/>
          <a:ln>
            <a:noFill/>
          </a:ln>
        </p:spPr>
        <p:txBody>
          <a:bodyPr wrap="square" rtlCol="0">
            <a:spAutoFit/>
          </a:bodyPr>
          <a:lstStyle/>
          <a:p>
            <a:pPr algn="ctr"/>
            <a:r>
              <a:rPr lang="en-US" sz="6000" b="1" dirty="0" smtClean="0">
                <a:ln w="12700" cmpd="sng">
                  <a:solidFill>
                    <a:schemeClr val="accent4"/>
                  </a:solidFill>
                  <a:prstDash val="solid"/>
                </a:ln>
                <a:gradFill>
                  <a:gsLst>
                    <a:gs pos="0">
                      <a:schemeClr val="accent4"/>
                    </a:gs>
                    <a:gs pos="4000">
                      <a:schemeClr val="accent4">
                        <a:lumMod val="60000"/>
                        <a:lumOff val="40000"/>
                      </a:schemeClr>
                    </a:gs>
                    <a:gs pos="87000">
                      <a:schemeClr val="accent4">
                        <a:lumMod val="20000"/>
                        <a:lumOff val="80000"/>
                      </a:schemeClr>
                    </a:gs>
                  </a:gsLst>
                  <a:lin ang="5400000"/>
                </a:gradFill>
              </a:rPr>
              <a:t>Power Hour +</a:t>
            </a:r>
          </a:p>
          <a:p>
            <a:pPr algn="ctr"/>
            <a:r>
              <a:rPr lang="en-US" sz="1600" dirty="0" smtClean="0"/>
              <a:t>Hosted by Career Services</a:t>
            </a:r>
            <a:endParaRPr lang="en-US" sz="1600" dirty="0"/>
          </a:p>
        </p:txBody>
      </p:sp>
      <p:sp>
        <p:nvSpPr>
          <p:cNvPr id="12" name="TextBox 11"/>
          <p:cNvSpPr txBox="1"/>
          <p:nvPr/>
        </p:nvSpPr>
        <p:spPr>
          <a:xfrm>
            <a:off x="21131" y="3253232"/>
            <a:ext cx="1329082" cy="461665"/>
          </a:xfrm>
          <a:prstGeom prst="rect">
            <a:avLst/>
          </a:prstGeom>
          <a:noFill/>
        </p:spPr>
        <p:txBody>
          <a:bodyPr wrap="none" rtlCol="0">
            <a:spAutoFit/>
            <a:scene3d>
              <a:camera prst="isometricLeftDown"/>
              <a:lightRig rig="threePt" dir="t"/>
            </a:scene3d>
          </a:bodyPr>
          <a:lstStyle/>
          <a:p>
            <a:pPr algn="ctr"/>
            <a:r>
              <a:rPr lang="en-US" sz="2400" dirty="0" smtClean="0">
                <a:solidFill>
                  <a:prstClr val="black"/>
                </a:solidFill>
                <a:latin typeface="Franklin Gothic Medium Cond" pitchFamily="34" charset="0"/>
              </a:rPr>
              <a:t>Soft Skills</a:t>
            </a:r>
            <a:endParaRPr lang="en-US" sz="2400" dirty="0">
              <a:solidFill>
                <a:prstClr val="black"/>
              </a:solidFill>
              <a:latin typeface="Franklin Gothic Medium Cond" pitchFamily="34" charset="0"/>
            </a:endParaRPr>
          </a:p>
        </p:txBody>
      </p:sp>
      <p:sp>
        <p:nvSpPr>
          <p:cNvPr id="13" name="TextBox 12"/>
          <p:cNvSpPr txBox="1"/>
          <p:nvPr/>
        </p:nvSpPr>
        <p:spPr>
          <a:xfrm>
            <a:off x="1856725" y="522274"/>
            <a:ext cx="492443" cy="1584729"/>
          </a:xfrm>
          <a:prstGeom prst="rect">
            <a:avLst/>
          </a:prstGeom>
          <a:noFill/>
        </p:spPr>
        <p:txBody>
          <a:bodyPr vert="vert" wrap="none" rtlCol="0">
            <a:spAutoFit/>
            <a:scene3d>
              <a:camera prst="isometricTopUp"/>
              <a:lightRig rig="threePt" dir="t"/>
            </a:scene3d>
          </a:bodyPr>
          <a:lstStyle/>
          <a:p>
            <a:pPr algn="ctr"/>
            <a:r>
              <a:rPr lang="en-US" sz="2000" dirty="0" smtClean="0">
                <a:solidFill>
                  <a:prstClr val="black"/>
                </a:solidFill>
                <a:latin typeface="Franklin Gothic Medium Cond" pitchFamily="34" charset="0"/>
              </a:rPr>
              <a:t>Communication</a:t>
            </a:r>
            <a:endParaRPr lang="en-US" sz="2000" dirty="0">
              <a:solidFill>
                <a:prstClr val="black"/>
              </a:solidFill>
              <a:latin typeface="Franklin Gothic Medium Cond" pitchFamily="34" charset="0"/>
            </a:endParaRPr>
          </a:p>
        </p:txBody>
      </p:sp>
      <p:sp>
        <p:nvSpPr>
          <p:cNvPr id="7" name="Rectangle 6"/>
          <p:cNvSpPr/>
          <p:nvPr/>
        </p:nvSpPr>
        <p:spPr>
          <a:xfrm>
            <a:off x="2287838" y="2214952"/>
            <a:ext cx="1600200" cy="1600200"/>
          </a:xfrm>
          <a:prstGeom prst="rect">
            <a:avLst/>
          </a:prstGeom>
          <a:solidFill>
            <a:srgbClr val="F79A5B"/>
          </a:solidFill>
          <a:ln>
            <a:noFill/>
          </a:ln>
          <a:effectLst>
            <a:outerShdw blurRad="355600" dist="254000" dir="11400000" sx="110000" sy="110000" algn="tr" rotWithShape="0">
              <a:prstClr val="black">
                <a:alpha val="30000"/>
              </a:prstClr>
            </a:outerShdw>
          </a:effectLst>
          <a:scene3d>
            <a:camera prst="isometricTopUp"/>
            <a:lightRig rig="threePt" dir="t"/>
          </a:scene3d>
          <a:sp3d extrusionH="16510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
        <p:nvSpPr>
          <p:cNvPr id="10" name="TextBox 9"/>
          <p:cNvSpPr txBox="1"/>
          <p:nvPr/>
        </p:nvSpPr>
        <p:spPr>
          <a:xfrm>
            <a:off x="1752754" y="3446580"/>
            <a:ext cx="1414554" cy="1015663"/>
          </a:xfrm>
          <a:prstGeom prst="rect">
            <a:avLst/>
          </a:prstGeom>
          <a:noFill/>
        </p:spPr>
        <p:txBody>
          <a:bodyPr wrap="none" rtlCol="0">
            <a:spAutoFit/>
            <a:scene3d>
              <a:camera prst="isometricLeftDown"/>
              <a:lightRig rig="threePt" dir="t"/>
            </a:scene3d>
          </a:bodyPr>
          <a:lstStyle/>
          <a:p>
            <a:pPr algn="ctr"/>
            <a:r>
              <a:rPr lang="en-US" sz="2000" dirty="0" smtClean="0">
                <a:solidFill>
                  <a:prstClr val="black"/>
                </a:solidFill>
                <a:latin typeface="Franklin Gothic Medium Cond" pitchFamily="34" charset="0"/>
              </a:rPr>
              <a:t>Résumés</a:t>
            </a:r>
          </a:p>
          <a:p>
            <a:pPr algn="ctr"/>
            <a:r>
              <a:rPr lang="en-US" sz="2000" dirty="0" smtClean="0">
                <a:solidFill>
                  <a:prstClr val="black"/>
                </a:solidFill>
                <a:latin typeface="Franklin Gothic Medium Cond" pitchFamily="34" charset="0"/>
              </a:rPr>
              <a:t>&amp;</a:t>
            </a:r>
          </a:p>
          <a:p>
            <a:pPr algn="ctr"/>
            <a:r>
              <a:rPr lang="en-US" sz="2000" dirty="0" smtClean="0">
                <a:solidFill>
                  <a:prstClr val="black"/>
                </a:solidFill>
                <a:latin typeface="Franklin Gothic Medium Cond" pitchFamily="34" charset="0"/>
              </a:rPr>
              <a:t>Cover Letters</a:t>
            </a:r>
            <a:endParaRPr lang="en-US" sz="2000" dirty="0">
              <a:solidFill>
                <a:prstClr val="black"/>
              </a:solidFill>
              <a:latin typeface="Franklin Gothic Medium Cond" pitchFamily="34" charset="0"/>
            </a:endParaRPr>
          </a:p>
        </p:txBody>
      </p:sp>
      <p:sp>
        <p:nvSpPr>
          <p:cNvPr id="11" name="TextBox 10"/>
          <p:cNvSpPr txBox="1"/>
          <p:nvPr/>
        </p:nvSpPr>
        <p:spPr>
          <a:xfrm>
            <a:off x="3035382" y="3675891"/>
            <a:ext cx="1334020" cy="646331"/>
          </a:xfrm>
          <a:prstGeom prst="rect">
            <a:avLst/>
          </a:prstGeom>
          <a:noFill/>
        </p:spPr>
        <p:txBody>
          <a:bodyPr wrap="none" rtlCol="0">
            <a:spAutoFit/>
            <a:scene3d>
              <a:camera prst="isometricRightUp"/>
              <a:lightRig rig="threePt" dir="t"/>
            </a:scene3d>
          </a:bodyPr>
          <a:lstStyle/>
          <a:p>
            <a:pPr algn="ctr"/>
            <a:r>
              <a:rPr lang="en-US" dirty="0" smtClean="0">
                <a:solidFill>
                  <a:prstClr val="black"/>
                </a:solidFill>
                <a:latin typeface="Franklin Gothic Medium Cond" pitchFamily="34" charset="0"/>
              </a:rPr>
              <a:t>Social Media </a:t>
            </a:r>
          </a:p>
          <a:p>
            <a:pPr algn="ctr"/>
            <a:r>
              <a:rPr lang="en-US" dirty="0" smtClean="0">
                <a:solidFill>
                  <a:prstClr val="black"/>
                </a:solidFill>
                <a:latin typeface="Franklin Gothic Medium Cond" pitchFamily="34" charset="0"/>
              </a:rPr>
              <a:t>Etiquette</a:t>
            </a:r>
            <a:endParaRPr lang="en-US" dirty="0">
              <a:solidFill>
                <a:prstClr val="black"/>
              </a:solidFill>
              <a:latin typeface="Franklin Gothic Medium Cond" pitchFamily="34" charset="0"/>
            </a:endParaRPr>
          </a:p>
        </p:txBody>
      </p:sp>
      <p:sp>
        <p:nvSpPr>
          <p:cNvPr id="14" name="TextBox 13"/>
          <p:cNvSpPr txBox="1"/>
          <p:nvPr/>
        </p:nvSpPr>
        <p:spPr>
          <a:xfrm>
            <a:off x="2631807" y="2398857"/>
            <a:ext cx="800219" cy="1305614"/>
          </a:xfrm>
          <a:prstGeom prst="rect">
            <a:avLst/>
          </a:prstGeom>
          <a:noFill/>
        </p:spPr>
        <p:txBody>
          <a:bodyPr vert="vert" wrap="none" rtlCol="0">
            <a:spAutoFit/>
            <a:scene3d>
              <a:camera prst="isometricTopUp"/>
              <a:lightRig rig="threePt" dir="t"/>
            </a:scene3d>
          </a:bodyPr>
          <a:lstStyle/>
          <a:p>
            <a:pPr algn="ctr"/>
            <a:r>
              <a:rPr lang="en-US" sz="2000" dirty="0" smtClean="0">
                <a:solidFill>
                  <a:prstClr val="black"/>
                </a:solidFill>
                <a:latin typeface="Franklin Gothic Medium Cond" pitchFamily="34" charset="0"/>
              </a:rPr>
              <a:t>Transferable </a:t>
            </a:r>
          </a:p>
          <a:p>
            <a:pPr algn="ctr"/>
            <a:r>
              <a:rPr lang="en-US" sz="2000" dirty="0" smtClean="0">
                <a:solidFill>
                  <a:prstClr val="black"/>
                </a:solidFill>
                <a:latin typeface="Franklin Gothic Medium Cond" pitchFamily="34" charset="0"/>
              </a:rPr>
              <a:t>Skills</a:t>
            </a:r>
            <a:endParaRPr lang="en-US" sz="2000" dirty="0">
              <a:solidFill>
                <a:prstClr val="black"/>
              </a:solidFill>
              <a:latin typeface="Franklin Gothic Medium Cond" pitchFamily="34" charset="0"/>
            </a:endParaRPr>
          </a:p>
        </p:txBody>
      </p:sp>
      <p:sp>
        <p:nvSpPr>
          <p:cNvPr id="16" name="TextBox 15"/>
          <p:cNvSpPr txBox="1"/>
          <p:nvPr/>
        </p:nvSpPr>
        <p:spPr>
          <a:xfrm>
            <a:off x="163778" y="6395723"/>
            <a:ext cx="4592506" cy="253916"/>
          </a:xfrm>
          <a:prstGeom prst="rect">
            <a:avLst/>
          </a:prstGeom>
          <a:noFill/>
        </p:spPr>
        <p:txBody>
          <a:bodyPr wrap="square" rtlCol="0">
            <a:spAutoFit/>
          </a:bodyPr>
          <a:lstStyle/>
          <a:p>
            <a:r>
              <a:rPr lang="en-US" sz="1050" dirty="0" smtClean="0"/>
              <a:t>A Unit of the Technical College System of Georgia. Equal Opportunity Institution. </a:t>
            </a:r>
            <a:endParaRPr lang="en-US" sz="1050" dirty="0"/>
          </a:p>
        </p:txBody>
      </p:sp>
      <p:pic>
        <p:nvPicPr>
          <p:cNvPr id="1030" name="Picture 6" descr="http://ea.chattahoocheetech.edu/Shared%20Documents/CTC%20Logos/Logos%20-%20Discover%20You/Discover%20You%20Black.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71295" y="5748632"/>
            <a:ext cx="3578225" cy="557408"/>
          </a:xfrm>
          <a:prstGeom prst="rect">
            <a:avLst/>
          </a:prstGeom>
          <a:noFill/>
          <a:extLst>
            <a:ext uri="{909E8E84-426E-40DD-AFC4-6F175D3DCCD1}">
              <a14:hiddenFill xmlns:a14="http://schemas.microsoft.com/office/drawing/2010/main">
                <a:solidFill>
                  <a:srgbClr val="FFFFFF"/>
                </a:solidFill>
              </a14:hiddenFill>
            </a:ext>
          </a:extLst>
        </p:spPr>
      </p:pic>
      <p:sp>
        <p:nvSpPr>
          <p:cNvPr id="17" name="TextBox 16"/>
          <p:cNvSpPr txBox="1"/>
          <p:nvPr/>
        </p:nvSpPr>
        <p:spPr>
          <a:xfrm>
            <a:off x="125735" y="4832217"/>
            <a:ext cx="2134672" cy="523220"/>
          </a:xfrm>
          <a:prstGeom prst="rect">
            <a:avLst/>
          </a:prstGeom>
          <a:noFill/>
        </p:spPr>
        <p:txBody>
          <a:bodyPr wrap="square" rtlCol="0">
            <a:spAutoFit/>
          </a:bodyPr>
          <a:lstStyle/>
          <a:p>
            <a:r>
              <a:rPr lang="en-US" sz="1400" b="1" dirty="0" smtClean="0">
                <a:solidFill>
                  <a:srgbClr val="7030A0"/>
                </a:solidFill>
              </a:rPr>
              <a:t>LIGHT REFRESHMENTS WILL BE SERVED</a:t>
            </a:r>
            <a:endParaRPr lang="en-US" sz="1400" b="1" dirty="0">
              <a:solidFill>
                <a:srgbClr val="7030A0"/>
              </a:solidFill>
            </a:endParaRPr>
          </a:p>
        </p:txBody>
      </p:sp>
      <p:pic>
        <p:nvPicPr>
          <p:cNvPr id="3" name="Picture 2"/>
          <p:cNvPicPr>
            <a:picLocks noChangeAspect="1"/>
          </p:cNvPicPr>
          <p:nvPr/>
        </p:nvPicPr>
        <p:blipFill>
          <a:blip r:embed="rId4"/>
          <a:stretch>
            <a:fillRect/>
          </a:stretch>
        </p:blipFill>
        <p:spPr>
          <a:xfrm>
            <a:off x="4740054" y="1445129"/>
            <a:ext cx="4194412" cy="4840644"/>
          </a:xfrm>
          <a:prstGeom prst="rect">
            <a:avLst/>
          </a:prstGeom>
        </p:spPr>
      </p:pic>
    </p:spTree>
    <p:extLst>
      <p:ext uri="{BB962C8B-B14F-4D97-AF65-F5344CB8AC3E}">
        <p14:creationId xmlns:p14="http://schemas.microsoft.com/office/powerpoint/2010/main" val="3025948058"/>
      </p:ext>
    </p:extLst>
  </p:cSld>
  <p:clrMapOvr>
    <a:overrideClrMapping bg1="lt1" tx1="dk1" bg2="lt2" tx2="dk2" accent1="accent1" accent2="accent2" accent3="accent3" accent4="accent4" accent5="accent5" accent6="accent6" hlink="hlink" folHlink="folHlink"/>
  </p:clrMapOvr>
  <p:transition>
    <p:fad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FFF00">
            <a:alpha val="0"/>
          </a:srgbClr>
        </a:solidFill>
        <a:effectLst/>
      </p:bgPr>
    </p:bg>
    <p:spTree>
      <p:nvGrpSpPr>
        <p:cNvPr id="1" name=""/>
        <p:cNvGrpSpPr/>
        <p:nvPr/>
      </p:nvGrpSpPr>
      <p:grpSpPr>
        <a:xfrm>
          <a:off x="0" y="0"/>
          <a:ext cx="0" cy="0"/>
          <a:chOff x="0" y="0"/>
          <a:chExt cx="0" cy="0"/>
        </a:xfrm>
      </p:grpSpPr>
      <p:sp>
        <p:nvSpPr>
          <p:cNvPr id="5" name="Rectangle 4"/>
          <p:cNvSpPr/>
          <p:nvPr/>
        </p:nvSpPr>
        <p:spPr>
          <a:xfrm>
            <a:off x="1319563" y="526356"/>
            <a:ext cx="1600200" cy="1600200"/>
          </a:xfrm>
          <a:prstGeom prst="rect">
            <a:avLst/>
          </a:prstGeom>
          <a:solidFill>
            <a:srgbClr val="5DC7D9"/>
          </a:solidFill>
          <a:ln>
            <a:noFill/>
          </a:ln>
          <a:effectLst/>
          <a:scene3d>
            <a:camera prst="isometricTopUp"/>
            <a:lightRig rig="threePt" dir="t"/>
          </a:scene3d>
          <a:sp3d extrusionH="16510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
        <p:nvSpPr>
          <p:cNvPr id="6" name="Rectangle 5"/>
          <p:cNvSpPr/>
          <p:nvPr/>
        </p:nvSpPr>
        <p:spPr>
          <a:xfrm>
            <a:off x="480093" y="1760945"/>
            <a:ext cx="1600200" cy="1600200"/>
          </a:xfrm>
          <a:prstGeom prst="rect">
            <a:avLst/>
          </a:prstGeom>
          <a:solidFill>
            <a:srgbClr val="E9605D"/>
          </a:solidFill>
          <a:ln>
            <a:noFill/>
          </a:ln>
          <a:effectLst>
            <a:outerShdw blurRad="355600" dist="254000" dir="11400000" sx="110000" sy="110000" algn="tr" rotWithShape="0">
              <a:prstClr val="black">
                <a:alpha val="30000"/>
              </a:prstClr>
            </a:outerShdw>
          </a:effectLst>
          <a:scene3d>
            <a:camera prst="isometricTopUp"/>
            <a:lightRig rig="threePt" dir="t"/>
          </a:scene3d>
          <a:sp3d extrusionH="1651000"/>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endParaRPr lang="en-US" sz="4000" dirty="0">
              <a:solidFill>
                <a:prstClr val="black"/>
              </a:solidFill>
              <a:latin typeface="Franklin Gothic Medium Cond" pitchFamily="34" charset="0"/>
            </a:endParaRPr>
          </a:p>
        </p:txBody>
      </p:sp>
      <p:sp>
        <p:nvSpPr>
          <p:cNvPr id="9" name="TextBox 8"/>
          <p:cNvSpPr txBox="1"/>
          <p:nvPr/>
        </p:nvSpPr>
        <p:spPr>
          <a:xfrm>
            <a:off x="2010007" y="1876171"/>
            <a:ext cx="1326517" cy="400110"/>
          </a:xfrm>
          <a:prstGeom prst="rect">
            <a:avLst/>
          </a:prstGeom>
          <a:noFill/>
        </p:spPr>
        <p:txBody>
          <a:bodyPr wrap="none" rtlCol="0">
            <a:spAutoFit/>
            <a:scene3d>
              <a:camera prst="isometricRightUp"/>
              <a:lightRig rig="threePt" dir="t"/>
            </a:scene3d>
          </a:bodyPr>
          <a:lstStyle/>
          <a:p>
            <a:pPr algn="ctr"/>
            <a:r>
              <a:rPr lang="en-US" sz="2000" dirty="0" smtClean="0">
                <a:solidFill>
                  <a:prstClr val="black"/>
                </a:solidFill>
                <a:latin typeface="Franklin Gothic Medium Cond" pitchFamily="34" charset="0"/>
              </a:rPr>
              <a:t>Interviewing</a:t>
            </a:r>
            <a:endParaRPr lang="en-US" sz="2400" dirty="0">
              <a:solidFill>
                <a:prstClr val="black"/>
              </a:solidFill>
              <a:latin typeface="Franklin Gothic Medium Cond" pitchFamily="34" charset="0"/>
            </a:endParaRPr>
          </a:p>
        </p:txBody>
      </p:sp>
      <p:sp>
        <p:nvSpPr>
          <p:cNvPr id="8" name="TextBox 7"/>
          <p:cNvSpPr txBox="1"/>
          <p:nvPr/>
        </p:nvSpPr>
        <p:spPr>
          <a:xfrm>
            <a:off x="934068" y="1800388"/>
            <a:ext cx="738664" cy="1521314"/>
          </a:xfrm>
          <a:prstGeom prst="rect">
            <a:avLst/>
          </a:prstGeom>
          <a:noFill/>
        </p:spPr>
        <p:txBody>
          <a:bodyPr vert="vert" wrap="none" rtlCol="0">
            <a:spAutoFit/>
            <a:scene3d>
              <a:camera prst="isometricTopUp"/>
              <a:lightRig rig="threePt" dir="t"/>
            </a:scene3d>
          </a:bodyPr>
          <a:lstStyle/>
          <a:p>
            <a:pPr algn="ctr"/>
            <a:r>
              <a:rPr lang="en-US" dirty="0" smtClean="0">
                <a:solidFill>
                  <a:prstClr val="black"/>
                </a:solidFill>
                <a:latin typeface="Franklin Gothic Medium Cond" pitchFamily="34" charset="0"/>
              </a:rPr>
              <a:t>Effective </a:t>
            </a:r>
          </a:p>
          <a:p>
            <a:pPr algn="ctr"/>
            <a:r>
              <a:rPr lang="en-US" dirty="0" smtClean="0">
                <a:solidFill>
                  <a:prstClr val="black"/>
                </a:solidFill>
                <a:latin typeface="Franklin Gothic Medium Cond" pitchFamily="34" charset="0"/>
              </a:rPr>
              <a:t>Job Search Skills</a:t>
            </a:r>
            <a:endParaRPr lang="en-US" dirty="0">
              <a:solidFill>
                <a:prstClr val="black"/>
              </a:solidFill>
              <a:latin typeface="Franklin Gothic Medium Cond" pitchFamily="34" charset="0"/>
            </a:endParaRPr>
          </a:p>
        </p:txBody>
      </p:sp>
      <p:sp>
        <p:nvSpPr>
          <p:cNvPr id="2" name="TextBox 1"/>
          <p:cNvSpPr txBox="1"/>
          <p:nvPr/>
        </p:nvSpPr>
        <p:spPr>
          <a:xfrm>
            <a:off x="2533161" y="39429"/>
            <a:ext cx="5066642" cy="1261884"/>
          </a:xfrm>
          <a:prstGeom prst="rect">
            <a:avLst/>
          </a:prstGeom>
          <a:noFill/>
          <a:ln>
            <a:noFill/>
          </a:ln>
        </p:spPr>
        <p:txBody>
          <a:bodyPr wrap="square" rtlCol="0">
            <a:spAutoFit/>
          </a:bodyPr>
          <a:lstStyle/>
          <a:p>
            <a:pPr algn="ctr"/>
            <a:r>
              <a:rPr lang="en-US" sz="6000" b="1" dirty="0" smtClean="0">
                <a:ln w="12700" cmpd="sng">
                  <a:solidFill>
                    <a:schemeClr val="accent4"/>
                  </a:solidFill>
                  <a:prstDash val="solid"/>
                </a:ln>
                <a:gradFill>
                  <a:gsLst>
                    <a:gs pos="0">
                      <a:schemeClr val="accent4"/>
                    </a:gs>
                    <a:gs pos="4000">
                      <a:schemeClr val="accent4">
                        <a:lumMod val="60000"/>
                        <a:lumOff val="40000"/>
                      </a:schemeClr>
                    </a:gs>
                    <a:gs pos="87000">
                      <a:schemeClr val="accent4">
                        <a:lumMod val="20000"/>
                        <a:lumOff val="80000"/>
                      </a:schemeClr>
                    </a:gs>
                  </a:gsLst>
                  <a:lin ang="5400000"/>
                </a:gradFill>
              </a:rPr>
              <a:t>Power Hour +</a:t>
            </a:r>
          </a:p>
          <a:p>
            <a:pPr algn="ctr"/>
            <a:r>
              <a:rPr lang="en-US" sz="1600" dirty="0" smtClean="0"/>
              <a:t>Hosted by Career Services</a:t>
            </a:r>
            <a:endParaRPr lang="en-US" sz="1600" dirty="0"/>
          </a:p>
        </p:txBody>
      </p:sp>
      <p:sp>
        <p:nvSpPr>
          <p:cNvPr id="12" name="TextBox 11"/>
          <p:cNvSpPr txBox="1"/>
          <p:nvPr/>
        </p:nvSpPr>
        <p:spPr>
          <a:xfrm>
            <a:off x="21131" y="3253232"/>
            <a:ext cx="1329082" cy="461665"/>
          </a:xfrm>
          <a:prstGeom prst="rect">
            <a:avLst/>
          </a:prstGeom>
          <a:noFill/>
        </p:spPr>
        <p:txBody>
          <a:bodyPr wrap="none" rtlCol="0">
            <a:spAutoFit/>
            <a:scene3d>
              <a:camera prst="isometricLeftDown"/>
              <a:lightRig rig="threePt" dir="t"/>
            </a:scene3d>
          </a:bodyPr>
          <a:lstStyle/>
          <a:p>
            <a:pPr algn="ctr"/>
            <a:r>
              <a:rPr lang="en-US" sz="2400" dirty="0" smtClean="0">
                <a:solidFill>
                  <a:prstClr val="black"/>
                </a:solidFill>
                <a:latin typeface="Franklin Gothic Medium Cond" pitchFamily="34" charset="0"/>
              </a:rPr>
              <a:t>Soft Skills</a:t>
            </a:r>
            <a:endParaRPr lang="en-US" sz="2400" dirty="0">
              <a:solidFill>
                <a:prstClr val="black"/>
              </a:solidFill>
              <a:latin typeface="Franklin Gothic Medium Cond" pitchFamily="34" charset="0"/>
            </a:endParaRPr>
          </a:p>
        </p:txBody>
      </p:sp>
      <p:sp>
        <p:nvSpPr>
          <p:cNvPr id="13" name="TextBox 12"/>
          <p:cNvSpPr txBox="1"/>
          <p:nvPr/>
        </p:nvSpPr>
        <p:spPr>
          <a:xfrm>
            <a:off x="1856725" y="522274"/>
            <a:ext cx="492443" cy="1584729"/>
          </a:xfrm>
          <a:prstGeom prst="rect">
            <a:avLst/>
          </a:prstGeom>
          <a:noFill/>
        </p:spPr>
        <p:txBody>
          <a:bodyPr vert="vert" wrap="none" rtlCol="0">
            <a:spAutoFit/>
            <a:scene3d>
              <a:camera prst="isometricTopUp"/>
              <a:lightRig rig="threePt" dir="t"/>
            </a:scene3d>
          </a:bodyPr>
          <a:lstStyle/>
          <a:p>
            <a:pPr algn="ctr"/>
            <a:r>
              <a:rPr lang="en-US" sz="2000" dirty="0" smtClean="0">
                <a:solidFill>
                  <a:prstClr val="black"/>
                </a:solidFill>
                <a:latin typeface="Franklin Gothic Medium Cond" pitchFamily="34" charset="0"/>
              </a:rPr>
              <a:t>Communication</a:t>
            </a:r>
            <a:endParaRPr lang="en-US" sz="2000" dirty="0">
              <a:solidFill>
                <a:prstClr val="black"/>
              </a:solidFill>
              <a:latin typeface="Franklin Gothic Medium Cond" pitchFamily="34" charset="0"/>
            </a:endParaRPr>
          </a:p>
        </p:txBody>
      </p:sp>
      <p:sp>
        <p:nvSpPr>
          <p:cNvPr id="4" name="TextBox 3"/>
          <p:cNvSpPr txBox="1"/>
          <p:nvPr/>
        </p:nvSpPr>
        <p:spPr>
          <a:xfrm>
            <a:off x="4756284" y="1326456"/>
            <a:ext cx="4598111" cy="4978286"/>
          </a:xfrm>
          <a:prstGeom prst="rect">
            <a:avLst/>
          </a:prstGeom>
          <a:noFill/>
        </p:spPr>
        <p:txBody>
          <a:bodyPr wrap="square" rtlCol="0">
            <a:spAutoFit/>
          </a:bodyPr>
          <a:lstStyle/>
          <a:p>
            <a:pPr algn="ctr"/>
            <a:r>
              <a:rPr lang="en-US" sz="1400" b="1" dirty="0">
                <a:solidFill>
                  <a:srgbClr val="FF0000"/>
                </a:solidFill>
              </a:rPr>
              <a:t>Marietta Campus, Building C</a:t>
            </a:r>
          </a:p>
          <a:p>
            <a:pPr algn="ctr"/>
            <a:r>
              <a:rPr lang="en-US" sz="1400" b="1" dirty="0">
                <a:solidFill>
                  <a:srgbClr val="FF0000"/>
                </a:solidFill>
              </a:rPr>
              <a:t>Campus Life Suite</a:t>
            </a:r>
          </a:p>
          <a:p>
            <a:endParaRPr lang="en-US" sz="1050" b="1" dirty="0" smtClean="0"/>
          </a:p>
          <a:p>
            <a:r>
              <a:rPr lang="en-US" sz="1400" b="1" dirty="0" smtClean="0"/>
              <a:t>October 12, 2015 </a:t>
            </a:r>
          </a:p>
          <a:p>
            <a:r>
              <a:rPr lang="en-US" sz="1400" dirty="0" smtClean="0"/>
              <a:t>11:30am – 1:00pm : </a:t>
            </a:r>
            <a:r>
              <a:rPr lang="en-US" sz="1400" dirty="0"/>
              <a:t>Interviewing Tips &amp; Techniques</a:t>
            </a:r>
          </a:p>
          <a:p>
            <a:r>
              <a:rPr lang="en-US" sz="1200" b="1" i="1" dirty="0" smtClean="0">
                <a:solidFill>
                  <a:schemeClr val="tx2">
                    <a:lumMod val="75000"/>
                  </a:schemeClr>
                </a:solidFill>
              </a:rPr>
              <a:t>Guest Speaker</a:t>
            </a:r>
            <a:r>
              <a:rPr lang="en-US" sz="1200" i="1" dirty="0" smtClean="0">
                <a:solidFill>
                  <a:schemeClr val="tx2">
                    <a:lumMod val="75000"/>
                  </a:schemeClr>
                </a:solidFill>
              </a:rPr>
              <a:t>: </a:t>
            </a:r>
            <a:r>
              <a:rPr lang="en-US" sz="1200" b="1" i="1" dirty="0" smtClean="0">
                <a:solidFill>
                  <a:schemeClr val="tx2">
                    <a:lumMod val="75000"/>
                  </a:schemeClr>
                </a:solidFill>
              </a:rPr>
              <a:t>Roxanne Owens</a:t>
            </a:r>
          </a:p>
          <a:p>
            <a:r>
              <a:rPr lang="en-US" sz="1200" b="1" i="1" dirty="0" smtClean="0">
                <a:solidFill>
                  <a:schemeClr val="tx2">
                    <a:lumMod val="75000"/>
                  </a:schemeClr>
                </a:solidFill>
              </a:rPr>
              <a:t>Verizon Wireless, Talent Acquisition</a:t>
            </a:r>
          </a:p>
          <a:p>
            <a:endParaRPr lang="en-US" sz="1050" b="1" dirty="0" smtClean="0"/>
          </a:p>
          <a:p>
            <a:r>
              <a:rPr lang="en-US" sz="1400" b="1" dirty="0" smtClean="0"/>
              <a:t>October 13, 2015</a:t>
            </a:r>
          </a:p>
          <a:p>
            <a:r>
              <a:rPr lang="en-US" sz="1400" dirty="0" smtClean="0"/>
              <a:t>11:30am – 1:00pm : </a:t>
            </a:r>
            <a:r>
              <a:rPr lang="en-US" sz="1400" i="1" dirty="0"/>
              <a:t>Résumé: You on Paper</a:t>
            </a:r>
            <a:endParaRPr lang="en-US" sz="1400" i="1" dirty="0" smtClean="0"/>
          </a:p>
          <a:p>
            <a:endParaRPr lang="en-US" sz="1050" dirty="0"/>
          </a:p>
          <a:p>
            <a:r>
              <a:rPr lang="en-US" sz="1400" b="1" dirty="0" smtClean="0"/>
              <a:t>October 19, 2015</a:t>
            </a:r>
          </a:p>
          <a:p>
            <a:r>
              <a:rPr lang="en-US" sz="1400" dirty="0"/>
              <a:t>11:30am – 1:00pm : </a:t>
            </a:r>
            <a:r>
              <a:rPr lang="en-US" sz="1400" i="1" dirty="0" smtClean="0"/>
              <a:t>Effective Speaking</a:t>
            </a:r>
          </a:p>
          <a:p>
            <a:r>
              <a:rPr lang="en-US" sz="1400" dirty="0" smtClean="0"/>
              <a:t>4:30pm </a:t>
            </a:r>
            <a:r>
              <a:rPr lang="en-US" sz="1400" dirty="0"/>
              <a:t>– </a:t>
            </a:r>
            <a:r>
              <a:rPr lang="en-US" sz="1400" dirty="0" smtClean="0"/>
              <a:t>6:00pm </a:t>
            </a:r>
            <a:r>
              <a:rPr lang="en-US" sz="1400" dirty="0"/>
              <a:t>: </a:t>
            </a:r>
            <a:r>
              <a:rPr lang="en-US" sz="1400" i="1" dirty="0"/>
              <a:t>Effective </a:t>
            </a:r>
            <a:r>
              <a:rPr lang="en-US" sz="1400" i="1" dirty="0" smtClean="0"/>
              <a:t>Speaking</a:t>
            </a:r>
            <a:endParaRPr lang="en-US" sz="1400" i="1" dirty="0"/>
          </a:p>
          <a:p>
            <a:r>
              <a:rPr lang="en-US" sz="1200" b="1" dirty="0" smtClean="0">
                <a:solidFill>
                  <a:schemeClr val="tx2">
                    <a:lumMod val="75000"/>
                  </a:schemeClr>
                </a:solidFill>
              </a:rPr>
              <a:t>Guest Speaker: Katherine Timberlake (both sessions)</a:t>
            </a:r>
          </a:p>
          <a:p>
            <a:r>
              <a:rPr lang="en-US" sz="1200" b="1" dirty="0" smtClean="0">
                <a:solidFill>
                  <a:schemeClr val="tx2">
                    <a:lumMod val="75000"/>
                  </a:schemeClr>
                </a:solidFill>
              </a:rPr>
              <a:t>Retired HR Manager, Institute of Nuclear Power Operations</a:t>
            </a:r>
          </a:p>
          <a:p>
            <a:endParaRPr lang="en-US" sz="700" dirty="0" smtClean="0"/>
          </a:p>
          <a:p>
            <a:pPr algn="ctr"/>
            <a:r>
              <a:rPr lang="en-US" sz="1400" b="1" dirty="0" smtClean="0">
                <a:solidFill>
                  <a:srgbClr val="FF0000"/>
                </a:solidFill>
              </a:rPr>
              <a:t>North Metro Campus, </a:t>
            </a:r>
            <a:r>
              <a:rPr lang="en-US" sz="1400" b="1" smtClean="0">
                <a:solidFill>
                  <a:srgbClr val="FF0000"/>
                </a:solidFill>
              </a:rPr>
              <a:t>Building A, </a:t>
            </a:r>
            <a:r>
              <a:rPr lang="en-US" sz="1400" b="1" dirty="0" smtClean="0">
                <a:solidFill>
                  <a:srgbClr val="FF0000"/>
                </a:solidFill>
              </a:rPr>
              <a:t>Room 108</a:t>
            </a:r>
            <a:endParaRPr lang="en-US" sz="1400" b="1" dirty="0">
              <a:solidFill>
                <a:srgbClr val="FF0000"/>
              </a:solidFill>
            </a:endParaRPr>
          </a:p>
          <a:p>
            <a:endParaRPr lang="en-US" sz="1050" b="1" dirty="0" smtClean="0"/>
          </a:p>
          <a:p>
            <a:r>
              <a:rPr lang="en-US" sz="1400" b="1" dirty="0" smtClean="0"/>
              <a:t>October 13, 2015</a:t>
            </a:r>
          </a:p>
          <a:p>
            <a:r>
              <a:rPr lang="en-US" sz="1400" dirty="0" smtClean="0"/>
              <a:t>10:30am – 12:00pm : </a:t>
            </a:r>
            <a:r>
              <a:rPr lang="en-US" sz="1400" i="1" dirty="0"/>
              <a:t>Interviewing Tips &amp; </a:t>
            </a:r>
            <a:r>
              <a:rPr lang="en-US" sz="1400" i="1" dirty="0" smtClean="0"/>
              <a:t>Techniques</a:t>
            </a:r>
          </a:p>
          <a:p>
            <a:endParaRPr lang="en-US" sz="1050" dirty="0"/>
          </a:p>
          <a:p>
            <a:r>
              <a:rPr lang="en-US" sz="1400" b="1" dirty="0" smtClean="0"/>
              <a:t>October 14, 2015</a:t>
            </a:r>
          </a:p>
          <a:p>
            <a:r>
              <a:rPr lang="en-US" sz="1400" dirty="0" smtClean="0"/>
              <a:t>1:30pm – 3:00 pm : </a:t>
            </a:r>
            <a:r>
              <a:rPr lang="en-US" sz="1400" i="1" dirty="0" smtClean="0"/>
              <a:t>Résumé</a:t>
            </a:r>
            <a:r>
              <a:rPr lang="en-US" sz="1400" i="1" dirty="0"/>
              <a:t>: You On Paper</a:t>
            </a:r>
            <a:endParaRPr lang="en-US" sz="1400" i="1" dirty="0" smtClean="0"/>
          </a:p>
          <a:p>
            <a:endParaRPr lang="en-US" sz="1400" dirty="0"/>
          </a:p>
        </p:txBody>
      </p:sp>
      <p:sp>
        <p:nvSpPr>
          <p:cNvPr id="7" name="Rectangle 6"/>
          <p:cNvSpPr/>
          <p:nvPr/>
        </p:nvSpPr>
        <p:spPr>
          <a:xfrm>
            <a:off x="2287838" y="2214952"/>
            <a:ext cx="1600200" cy="1600200"/>
          </a:xfrm>
          <a:prstGeom prst="rect">
            <a:avLst/>
          </a:prstGeom>
          <a:solidFill>
            <a:srgbClr val="F79A5B"/>
          </a:solidFill>
          <a:ln>
            <a:noFill/>
          </a:ln>
          <a:effectLst>
            <a:outerShdw blurRad="355600" dist="254000" dir="11400000" sx="110000" sy="110000" algn="tr" rotWithShape="0">
              <a:prstClr val="black">
                <a:alpha val="30000"/>
              </a:prstClr>
            </a:outerShdw>
          </a:effectLst>
          <a:scene3d>
            <a:camera prst="isometricTopUp"/>
            <a:lightRig rig="threePt" dir="t"/>
          </a:scene3d>
          <a:sp3d extrusionH="16510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
        <p:nvSpPr>
          <p:cNvPr id="10" name="TextBox 9"/>
          <p:cNvSpPr txBox="1"/>
          <p:nvPr/>
        </p:nvSpPr>
        <p:spPr>
          <a:xfrm>
            <a:off x="1752754" y="3446580"/>
            <a:ext cx="1414554" cy="1015663"/>
          </a:xfrm>
          <a:prstGeom prst="rect">
            <a:avLst/>
          </a:prstGeom>
          <a:noFill/>
        </p:spPr>
        <p:txBody>
          <a:bodyPr wrap="none" rtlCol="0">
            <a:spAutoFit/>
            <a:scene3d>
              <a:camera prst="isometricLeftDown"/>
              <a:lightRig rig="threePt" dir="t"/>
            </a:scene3d>
          </a:bodyPr>
          <a:lstStyle/>
          <a:p>
            <a:pPr algn="ctr"/>
            <a:r>
              <a:rPr lang="en-US" sz="2000" dirty="0" smtClean="0">
                <a:solidFill>
                  <a:prstClr val="black"/>
                </a:solidFill>
                <a:latin typeface="Franklin Gothic Medium Cond" pitchFamily="34" charset="0"/>
              </a:rPr>
              <a:t>Résumés</a:t>
            </a:r>
          </a:p>
          <a:p>
            <a:pPr algn="ctr"/>
            <a:r>
              <a:rPr lang="en-US" sz="2000" dirty="0" smtClean="0">
                <a:solidFill>
                  <a:prstClr val="black"/>
                </a:solidFill>
                <a:latin typeface="Franklin Gothic Medium Cond" pitchFamily="34" charset="0"/>
              </a:rPr>
              <a:t>&amp;</a:t>
            </a:r>
          </a:p>
          <a:p>
            <a:pPr algn="ctr"/>
            <a:r>
              <a:rPr lang="en-US" sz="2000" dirty="0" smtClean="0">
                <a:solidFill>
                  <a:prstClr val="black"/>
                </a:solidFill>
                <a:latin typeface="Franklin Gothic Medium Cond" pitchFamily="34" charset="0"/>
              </a:rPr>
              <a:t>Cover Letters</a:t>
            </a:r>
            <a:endParaRPr lang="en-US" sz="2000" dirty="0">
              <a:solidFill>
                <a:prstClr val="black"/>
              </a:solidFill>
              <a:latin typeface="Franklin Gothic Medium Cond" pitchFamily="34" charset="0"/>
            </a:endParaRPr>
          </a:p>
        </p:txBody>
      </p:sp>
      <p:sp>
        <p:nvSpPr>
          <p:cNvPr id="11" name="TextBox 10"/>
          <p:cNvSpPr txBox="1"/>
          <p:nvPr/>
        </p:nvSpPr>
        <p:spPr>
          <a:xfrm>
            <a:off x="3035382" y="3675891"/>
            <a:ext cx="1334020" cy="646331"/>
          </a:xfrm>
          <a:prstGeom prst="rect">
            <a:avLst/>
          </a:prstGeom>
          <a:noFill/>
        </p:spPr>
        <p:txBody>
          <a:bodyPr wrap="none" rtlCol="0">
            <a:spAutoFit/>
            <a:scene3d>
              <a:camera prst="isometricRightUp"/>
              <a:lightRig rig="threePt" dir="t"/>
            </a:scene3d>
          </a:bodyPr>
          <a:lstStyle/>
          <a:p>
            <a:pPr algn="ctr"/>
            <a:r>
              <a:rPr lang="en-US" dirty="0" smtClean="0">
                <a:solidFill>
                  <a:prstClr val="black"/>
                </a:solidFill>
                <a:latin typeface="Franklin Gothic Medium Cond" pitchFamily="34" charset="0"/>
              </a:rPr>
              <a:t>Social Media </a:t>
            </a:r>
          </a:p>
          <a:p>
            <a:pPr algn="ctr"/>
            <a:r>
              <a:rPr lang="en-US" dirty="0" smtClean="0">
                <a:solidFill>
                  <a:prstClr val="black"/>
                </a:solidFill>
                <a:latin typeface="Franklin Gothic Medium Cond" pitchFamily="34" charset="0"/>
              </a:rPr>
              <a:t>Etiquette</a:t>
            </a:r>
            <a:endParaRPr lang="en-US" dirty="0">
              <a:solidFill>
                <a:prstClr val="black"/>
              </a:solidFill>
              <a:latin typeface="Franklin Gothic Medium Cond" pitchFamily="34" charset="0"/>
            </a:endParaRPr>
          </a:p>
        </p:txBody>
      </p:sp>
      <p:sp>
        <p:nvSpPr>
          <p:cNvPr id="14" name="TextBox 13"/>
          <p:cNvSpPr txBox="1"/>
          <p:nvPr/>
        </p:nvSpPr>
        <p:spPr>
          <a:xfrm>
            <a:off x="2631807" y="2398857"/>
            <a:ext cx="800219" cy="1305614"/>
          </a:xfrm>
          <a:prstGeom prst="rect">
            <a:avLst/>
          </a:prstGeom>
          <a:noFill/>
        </p:spPr>
        <p:txBody>
          <a:bodyPr vert="vert" wrap="none" rtlCol="0">
            <a:spAutoFit/>
            <a:scene3d>
              <a:camera prst="isometricTopUp"/>
              <a:lightRig rig="threePt" dir="t"/>
            </a:scene3d>
          </a:bodyPr>
          <a:lstStyle/>
          <a:p>
            <a:pPr algn="ctr"/>
            <a:r>
              <a:rPr lang="en-US" sz="2000" dirty="0" smtClean="0">
                <a:solidFill>
                  <a:prstClr val="black"/>
                </a:solidFill>
                <a:latin typeface="Franklin Gothic Medium Cond" pitchFamily="34" charset="0"/>
              </a:rPr>
              <a:t>Transferable </a:t>
            </a:r>
          </a:p>
          <a:p>
            <a:pPr algn="ctr"/>
            <a:r>
              <a:rPr lang="en-US" sz="2000" dirty="0" smtClean="0">
                <a:solidFill>
                  <a:prstClr val="black"/>
                </a:solidFill>
                <a:latin typeface="Franklin Gothic Medium Cond" pitchFamily="34" charset="0"/>
              </a:rPr>
              <a:t>Skills</a:t>
            </a:r>
            <a:endParaRPr lang="en-US" sz="2000" dirty="0">
              <a:solidFill>
                <a:prstClr val="black"/>
              </a:solidFill>
              <a:latin typeface="Franklin Gothic Medium Cond" pitchFamily="34" charset="0"/>
            </a:endParaRPr>
          </a:p>
        </p:txBody>
      </p:sp>
      <p:sp>
        <p:nvSpPr>
          <p:cNvPr id="16" name="TextBox 15"/>
          <p:cNvSpPr txBox="1"/>
          <p:nvPr/>
        </p:nvSpPr>
        <p:spPr>
          <a:xfrm>
            <a:off x="163778" y="6395723"/>
            <a:ext cx="4592506" cy="253916"/>
          </a:xfrm>
          <a:prstGeom prst="rect">
            <a:avLst/>
          </a:prstGeom>
          <a:noFill/>
        </p:spPr>
        <p:txBody>
          <a:bodyPr wrap="square" rtlCol="0">
            <a:spAutoFit/>
          </a:bodyPr>
          <a:lstStyle/>
          <a:p>
            <a:r>
              <a:rPr lang="en-US" sz="1050" dirty="0" smtClean="0"/>
              <a:t>A Unit of the Technical College System of Georgia. Equal Opportunity Institution. </a:t>
            </a:r>
            <a:endParaRPr lang="en-US" sz="1050" dirty="0"/>
          </a:p>
        </p:txBody>
      </p:sp>
      <p:pic>
        <p:nvPicPr>
          <p:cNvPr id="1030" name="Picture 6" descr="http://ea.chattahoocheetech.edu/Shared%20Documents/CTC%20Logos/Logos%20-%20Discover%20You/Discover%20You%20Black.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71295" y="5748632"/>
            <a:ext cx="3578225" cy="557408"/>
          </a:xfrm>
          <a:prstGeom prst="rect">
            <a:avLst/>
          </a:prstGeom>
          <a:noFill/>
          <a:extLst>
            <a:ext uri="{909E8E84-426E-40DD-AFC4-6F175D3DCCD1}">
              <a14:hiddenFill xmlns:a14="http://schemas.microsoft.com/office/drawing/2010/main">
                <a:solidFill>
                  <a:srgbClr val="FFFFFF"/>
                </a:solidFill>
              </a14:hiddenFill>
            </a:ext>
          </a:extLst>
        </p:spPr>
      </p:pic>
      <p:sp>
        <p:nvSpPr>
          <p:cNvPr id="17" name="TextBox 16"/>
          <p:cNvSpPr txBox="1"/>
          <p:nvPr/>
        </p:nvSpPr>
        <p:spPr>
          <a:xfrm>
            <a:off x="125735" y="4832217"/>
            <a:ext cx="2134672" cy="523220"/>
          </a:xfrm>
          <a:prstGeom prst="rect">
            <a:avLst/>
          </a:prstGeom>
          <a:noFill/>
        </p:spPr>
        <p:txBody>
          <a:bodyPr wrap="square" rtlCol="0">
            <a:spAutoFit/>
          </a:bodyPr>
          <a:lstStyle/>
          <a:p>
            <a:r>
              <a:rPr lang="en-US" sz="1400" b="1" dirty="0" smtClean="0">
                <a:solidFill>
                  <a:srgbClr val="7030A0"/>
                </a:solidFill>
              </a:rPr>
              <a:t>LIGHT REFRESHMENTS WILL BE SERVED</a:t>
            </a:r>
            <a:endParaRPr lang="en-US" sz="1400" b="1" dirty="0">
              <a:solidFill>
                <a:srgbClr val="7030A0"/>
              </a:solidFill>
            </a:endParaRPr>
          </a:p>
        </p:txBody>
      </p:sp>
    </p:spTree>
    <p:extLst>
      <p:ext uri="{BB962C8B-B14F-4D97-AF65-F5344CB8AC3E}">
        <p14:creationId xmlns:p14="http://schemas.microsoft.com/office/powerpoint/2010/main" val="725181845"/>
      </p:ext>
    </p:extLst>
  </p:cSld>
  <p:clrMapOvr>
    <a:overrideClrMapping bg1="lt1" tx1="dk1" bg2="lt2" tx2="dk2" accent1="accent1" accent2="accent2" accent3="accent3" accent4="accent4" accent5="accent5" accent6="accent6" hlink="hlink" folHlink="folHlink"/>
  </p:clrMapOvr>
  <p:transition>
    <p:fad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00">
            <a:alpha val="0"/>
          </a:srgbClr>
        </a:solidFill>
        <a:effectLst/>
      </p:bgPr>
    </p:bg>
    <p:spTree>
      <p:nvGrpSpPr>
        <p:cNvPr id="1" name=""/>
        <p:cNvGrpSpPr/>
        <p:nvPr/>
      </p:nvGrpSpPr>
      <p:grpSpPr>
        <a:xfrm>
          <a:off x="0" y="0"/>
          <a:ext cx="0" cy="0"/>
          <a:chOff x="0" y="0"/>
          <a:chExt cx="0" cy="0"/>
        </a:xfrm>
      </p:grpSpPr>
      <p:sp>
        <p:nvSpPr>
          <p:cNvPr id="5" name="Rectangle 4"/>
          <p:cNvSpPr/>
          <p:nvPr/>
        </p:nvSpPr>
        <p:spPr>
          <a:xfrm>
            <a:off x="1319563" y="526356"/>
            <a:ext cx="1600200" cy="1600200"/>
          </a:xfrm>
          <a:prstGeom prst="rect">
            <a:avLst/>
          </a:prstGeom>
          <a:solidFill>
            <a:srgbClr val="5DC7D9"/>
          </a:solidFill>
          <a:ln>
            <a:noFill/>
          </a:ln>
          <a:effectLst/>
          <a:scene3d>
            <a:camera prst="isometricTopUp"/>
            <a:lightRig rig="threePt" dir="t"/>
          </a:scene3d>
          <a:sp3d extrusionH="16510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
        <p:nvSpPr>
          <p:cNvPr id="6" name="Rectangle 5"/>
          <p:cNvSpPr/>
          <p:nvPr/>
        </p:nvSpPr>
        <p:spPr>
          <a:xfrm>
            <a:off x="480093" y="1760945"/>
            <a:ext cx="1600200" cy="1600200"/>
          </a:xfrm>
          <a:prstGeom prst="rect">
            <a:avLst/>
          </a:prstGeom>
          <a:solidFill>
            <a:srgbClr val="E9605D"/>
          </a:solidFill>
          <a:ln>
            <a:noFill/>
          </a:ln>
          <a:effectLst>
            <a:outerShdw blurRad="355600" dist="254000" dir="11400000" sx="110000" sy="110000" algn="tr" rotWithShape="0">
              <a:prstClr val="black">
                <a:alpha val="30000"/>
              </a:prstClr>
            </a:outerShdw>
          </a:effectLst>
          <a:scene3d>
            <a:camera prst="isometricTopUp"/>
            <a:lightRig rig="threePt" dir="t"/>
          </a:scene3d>
          <a:sp3d extrusionH="1651000"/>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endParaRPr lang="en-US" sz="4000" dirty="0">
              <a:solidFill>
                <a:prstClr val="black"/>
              </a:solidFill>
              <a:latin typeface="Franklin Gothic Medium Cond" pitchFamily="34" charset="0"/>
            </a:endParaRPr>
          </a:p>
        </p:txBody>
      </p:sp>
      <p:sp>
        <p:nvSpPr>
          <p:cNvPr id="9" name="TextBox 8"/>
          <p:cNvSpPr txBox="1"/>
          <p:nvPr/>
        </p:nvSpPr>
        <p:spPr>
          <a:xfrm>
            <a:off x="2010007" y="1876171"/>
            <a:ext cx="1326517" cy="400110"/>
          </a:xfrm>
          <a:prstGeom prst="rect">
            <a:avLst/>
          </a:prstGeom>
          <a:noFill/>
        </p:spPr>
        <p:txBody>
          <a:bodyPr wrap="none" rtlCol="0">
            <a:spAutoFit/>
            <a:scene3d>
              <a:camera prst="isometricRightUp"/>
              <a:lightRig rig="threePt" dir="t"/>
            </a:scene3d>
          </a:bodyPr>
          <a:lstStyle/>
          <a:p>
            <a:pPr algn="ctr"/>
            <a:r>
              <a:rPr lang="en-US" sz="2000" dirty="0" smtClean="0">
                <a:solidFill>
                  <a:prstClr val="black"/>
                </a:solidFill>
                <a:latin typeface="Franklin Gothic Medium Cond" pitchFamily="34" charset="0"/>
              </a:rPr>
              <a:t>Interviewing</a:t>
            </a:r>
            <a:endParaRPr lang="en-US" sz="2400" dirty="0">
              <a:solidFill>
                <a:prstClr val="black"/>
              </a:solidFill>
              <a:latin typeface="Franklin Gothic Medium Cond" pitchFamily="34" charset="0"/>
            </a:endParaRPr>
          </a:p>
        </p:txBody>
      </p:sp>
      <p:sp>
        <p:nvSpPr>
          <p:cNvPr id="8" name="TextBox 7"/>
          <p:cNvSpPr txBox="1"/>
          <p:nvPr/>
        </p:nvSpPr>
        <p:spPr>
          <a:xfrm>
            <a:off x="934068" y="1800388"/>
            <a:ext cx="738664" cy="1521314"/>
          </a:xfrm>
          <a:prstGeom prst="rect">
            <a:avLst/>
          </a:prstGeom>
          <a:noFill/>
        </p:spPr>
        <p:txBody>
          <a:bodyPr vert="vert" wrap="none" rtlCol="0">
            <a:spAutoFit/>
            <a:scene3d>
              <a:camera prst="isometricTopUp"/>
              <a:lightRig rig="threePt" dir="t"/>
            </a:scene3d>
          </a:bodyPr>
          <a:lstStyle/>
          <a:p>
            <a:pPr algn="ctr"/>
            <a:r>
              <a:rPr lang="en-US" dirty="0" smtClean="0">
                <a:solidFill>
                  <a:prstClr val="black"/>
                </a:solidFill>
                <a:latin typeface="Franklin Gothic Medium Cond" pitchFamily="34" charset="0"/>
              </a:rPr>
              <a:t>Effective </a:t>
            </a:r>
          </a:p>
          <a:p>
            <a:pPr algn="ctr"/>
            <a:r>
              <a:rPr lang="en-US" dirty="0" smtClean="0">
                <a:solidFill>
                  <a:prstClr val="black"/>
                </a:solidFill>
                <a:latin typeface="Franklin Gothic Medium Cond" pitchFamily="34" charset="0"/>
              </a:rPr>
              <a:t>Job Search Skills</a:t>
            </a:r>
            <a:endParaRPr lang="en-US" dirty="0">
              <a:solidFill>
                <a:prstClr val="black"/>
              </a:solidFill>
              <a:latin typeface="Franklin Gothic Medium Cond" pitchFamily="34" charset="0"/>
            </a:endParaRPr>
          </a:p>
        </p:txBody>
      </p:sp>
      <p:sp>
        <p:nvSpPr>
          <p:cNvPr id="2" name="TextBox 1"/>
          <p:cNvSpPr txBox="1"/>
          <p:nvPr/>
        </p:nvSpPr>
        <p:spPr>
          <a:xfrm>
            <a:off x="2533161" y="39429"/>
            <a:ext cx="5066642" cy="1261884"/>
          </a:xfrm>
          <a:prstGeom prst="rect">
            <a:avLst/>
          </a:prstGeom>
          <a:noFill/>
          <a:ln>
            <a:noFill/>
          </a:ln>
        </p:spPr>
        <p:txBody>
          <a:bodyPr wrap="square" rtlCol="0">
            <a:spAutoFit/>
          </a:bodyPr>
          <a:lstStyle/>
          <a:p>
            <a:pPr algn="ctr"/>
            <a:r>
              <a:rPr lang="en-US" sz="6000" b="1" dirty="0" smtClean="0">
                <a:ln w="12700" cmpd="sng">
                  <a:solidFill>
                    <a:schemeClr val="accent4"/>
                  </a:solidFill>
                  <a:prstDash val="solid"/>
                </a:ln>
                <a:gradFill>
                  <a:gsLst>
                    <a:gs pos="0">
                      <a:schemeClr val="accent4"/>
                    </a:gs>
                    <a:gs pos="4000">
                      <a:schemeClr val="accent4">
                        <a:lumMod val="60000"/>
                        <a:lumOff val="40000"/>
                      </a:schemeClr>
                    </a:gs>
                    <a:gs pos="87000">
                      <a:schemeClr val="accent4">
                        <a:lumMod val="20000"/>
                        <a:lumOff val="80000"/>
                      </a:schemeClr>
                    </a:gs>
                  </a:gsLst>
                  <a:lin ang="5400000"/>
                </a:gradFill>
              </a:rPr>
              <a:t>Power Hour +</a:t>
            </a:r>
          </a:p>
          <a:p>
            <a:pPr algn="ctr"/>
            <a:r>
              <a:rPr lang="en-US" sz="1600" dirty="0" smtClean="0"/>
              <a:t>Hosted by Career Services</a:t>
            </a:r>
            <a:endParaRPr lang="en-US" sz="1600" dirty="0"/>
          </a:p>
        </p:txBody>
      </p:sp>
      <p:sp>
        <p:nvSpPr>
          <p:cNvPr id="12" name="TextBox 11"/>
          <p:cNvSpPr txBox="1"/>
          <p:nvPr/>
        </p:nvSpPr>
        <p:spPr>
          <a:xfrm>
            <a:off x="21131" y="3253232"/>
            <a:ext cx="1329082" cy="461665"/>
          </a:xfrm>
          <a:prstGeom prst="rect">
            <a:avLst/>
          </a:prstGeom>
          <a:noFill/>
        </p:spPr>
        <p:txBody>
          <a:bodyPr wrap="none" rtlCol="0">
            <a:spAutoFit/>
            <a:scene3d>
              <a:camera prst="isometricLeftDown"/>
              <a:lightRig rig="threePt" dir="t"/>
            </a:scene3d>
          </a:bodyPr>
          <a:lstStyle/>
          <a:p>
            <a:pPr algn="ctr"/>
            <a:r>
              <a:rPr lang="en-US" sz="2400" dirty="0" smtClean="0">
                <a:solidFill>
                  <a:prstClr val="black"/>
                </a:solidFill>
                <a:latin typeface="Franklin Gothic Medium Cond" pitchFamily="34" charset="0"/>
              </a:rPr>
              <a:t>Soft Skills</a:t>
            </a:r>
            <a:endParaRPr lang="en-US" sz="2400" dirty="0">
              <a:solidFill>
                <a:prstClr val="black"/>
              </a:solidFill>
              <a:latin typeface="Franklin Gothic Medium Cond" pitchFamily="34" charset="0"/>
            </a:endParaRPr>
          </a:p>
        </p:txBody>
      </p:sp>
      <p:sp>
        <p:nvSpPr>
          <p:cNvPr id="13" name="TextBox 12"/>
          <p:cNvSpPr txBox="1"/>
          <p:nvPr/>
        </p:nvSpPr>
        <p:spPr>
          <a:xfrm>
            <a:off x="1856725" y="522274"/>
            <a:ext cx="492443" cy="1584729"/>
          </a:xfrm>
          <a:prstGeom prst="rect">
            <a:avLst/>
          </a:prstGeom>
          <a:noFill/>
        </p:spPr>
        <p:txBody>
          <a:bodyPr vert="vert" wrap="none" rtlCol="0">
            <a:spAutoFit/>
            <a:scene3d>
              <a:camera prst="isometricTopUp"/>
              <a:lightRig rig="threePt" dir="t"/>
            </a:scene3d>
          </a:bodyPr>
          <a:lstStyle/>
          <a:p>
            <a:pPr algn="ctr"/>
            <a:r>
              <a:rPr lang="en-US" sz="2000" dirty="0" smtClean="0">
                <a:solidFill>
                  <a:prstClr val="black"/>
                </a:solidFill>
                <a:latin typeface="Franklin Gothic Medium Cond" pitchFamily="34" charset="0"/>
              </a:rPr>
              <a:t>Communication</a:t>
            </a:r>
            <a:endParaRPr lang="en-US" sz="2000" dirty="0">
              <a:solidFill>
                <a:prstClr val="black"/>
              </a:solidFill>
              <a:latin typeface="Franklin Gothic Medium Cond" pitchFamily="34" charset="0"/>
            </a:endParaRPr>
          </a:p>
        </p:txBody>
      </p:sp>
      <p:sp>
        <p:nvSpPr>
          <p:cNvPr id="7" name="Rectangle 6"/>
          <p:cNvSpPr/>
          <p:nvPr/>
        </p:nvSpPr>
        <p:spPr>
          <a:xfrm>
            <a:off x="2287838" y="2214952"/>
            <a:ext cx="1600200" cy="1600200"/>
          </a:xfrm>
          <a:prstGeom prst="rect">
            <a:avLst/>
          </a:prstGeom>
          <a:solidFill>
            <a:srgbClr val="F79A5B"/>
          </a:solidFill>
          <a:ln>
            <a:noFill/>
          </a:ln>
          <a:effectLst>
            <a:outerShdw blurRad="355600" dist="254000" dir="11400000" sx="110000" sy="110000" algn="tr" rotWithShape="0">
              <a:prstClr val="black">
                <a:alpha val="30000"/>
              </a:prstClr>
            </a:outerShdw>
          </a:effectLst>
          <a:scene3d>
            <a:camera prst="isometricTopUp"/>
            <a:lightRig rig="threePt" dir="t"/>
          </a:scene3d>
          <a:sp3d extrusionH="16510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
        <p:nvSpPr>
          <p:cNvPr id="10" name="TextBox 9"/>
          <p:cNvSpPr txBox="1"/>
          <p:nvPr/>
        </p:nvSpPr>
        <p:spPr>
          <a:xfrm>
            <a:off x="1752754" y="3446580"/>
            <a:ext cx="1414554" cy="1015663"/>
          </a:xfrm>
          <a:prstGeom prst="rect">
            <a:avLst/>
          </a:prstGeom>
          <a:noFill/>
        </p:spPr>
        <p:txBody>
          <a:bodyPr wrap="none" rtlCol="0">
            <a:spAutoFit/>
            <a:scene3d>
              <a:camera prst="isometricLeftDown"/>
              <a:lightRig rig="threePt" dir="t"/>
            </a:scene3d>
          </a:bodyPr>
          <a:lstStyle/>
          <a:p>
            <a:pPr algn="ctr"/>
            <a:r>
              <a:rPr lang="en-US" sz="2000" dirty="0" smtClean="0">
                <a:solidFill>
                  <a:prstClr val="black"/>
                </a:solidFill>
                <a:latin typeface="Franklin Gothic Medium Cond" pitchFamily="34" charset="0"/>
              </a:rPr>
              <a:t>Résumés</a:t>
            </a:r>
          </a:p>
          <a:p>
            <a:pPr algn="ctr"/>
            <a:r>
              <a:rPr lang="en-US" sz="2000" dirty="0" smtClean="0">
                <a:solidFill>
                  <a:prstClr val="black"/>
                </a:solidFill>
                <a:latin typeface="Franklin Gothic Medium Cond" pitchFamily="34" charset="0"/>
              </a:rPr>
              <a:t>&amp;</a:t>
            </a:r>
          </a:p>
          <a:p>
            <a:pPr algn="ctr"/>
            <a:r>
              <a:rPr lang="en-US" sz="2000" dirty="0" smtClean="0">
                <a:solidFill>
                  <a:prstClr val="black"/>
                </a:solidFill>
                <a:latin typeface="Franklin Gothic Medium Cond" pitchFamily="34" charset="0"/>
              </a:rPr>
              <a:t>Cover Letters</a:t>
            </a:r>
            <a:endParaRPr lang="en-US" sz="2000" dirty="0">
              <a:solidFill>
                <a:prstClr val="black"/>
              </a:solidFill>
              <a:latin typeface="Franklin Gothic Medium Cond" pitchFamily="34" charset="0"/>
            </a:endParaRPr>
          </a:p>
        </p:txBody>
      </p:sp>
      <p:sp>
        <p:nvSpPr>
          <p:cNvPr id="11" name="TextBox 10"/>
          <p:cNvSpPr txBox="1"/>
          <p:nvPr/>
        </p:nvSpPr>
        <p:spPr>
          <a:xfrm>
            <a:off x="3035382" y="3675891"/>
            <a:ext cx="1334020" cy="646331"/>
          </a:xfrm>
          <a:prstGeom prst="rect">
            <a:avLst/>
          </a:prstGeom>
          <a:noFill/>
        </p:spPr>
        <p:txBody>
          <a:bodyPr wrap="none" rtlCol="0">
            <a:spAutoFit/>
            <a:scene3d>
              <a:camera prst="isometricRightUp"/>
              <a:lightRig rig="threePt" dir="t"/>
            </a:scene3d>
          </a:bodyPr>
          <a:lstStyle/>
          <a:p>
            <a:pPr algn="ctr"/>
            <a:r>
              <a:rPr lang="en-US" dirty="0" smtClean="0">
                <a:solidFill>
                  <a:prstClr val="black"/>
                </a:solidFill>
                <a:latin typeface="Franklin Gothic Medium Cond" pitchFamily="34" charset="0"/>
              </a:rPr>
              <a:t>Social Media </a:t>
            </a:r>
          </a:p>
          <a:p>
            <a:pPr algn="ctr"/>
            <a:r>
              <a:rPr lang="en-US" dirty="0" smtClean="0">
                <a:solidFill>
                  <a:prstClr val="black"/>
                </a:solidFill>
                <a:latin typeface="Franklin Gothic Medium Cond" pitchFamily="34" charset="0"/>
              </a:rPr>
              <a:t>Etiquette</a:t>
            </a:r>
            <a:endParaRPr lang="en-US" dirty="0">
              <a:solidFill>
                <a:prstClr val="black"/>
              </a:solidFill>
              <a:latin typeface="Franklin Gothic Medium Cond" pitchFamily="34" charset="0"/>
            </a:endParaRPr>
          </a:p>
        </p:txBody>
      </p:sp>
      <p:sp>
        <p:nvSpPr>
          <p:cNvPr id="14" name="TextBox 13"/>
          <p:cNvSpPr txBox="1"/>
          <p:nvPr/>
        </p:nvSpPr>
        <p:spPr>
          <a:xfrm>
            <a:off x="2631807" y="2398857"/>
            <a:ext cx="800219" cy="1305614"/>
          </a:xfrm>
          <a:prstGeom prst="rect">
            <a:avLst/>
          </a:prstGeom>
          <a:noFill/>
        </p:spPr>
        <p:txBody>
          <a:bodyPr vert="vert" wrap="none" rtlCol="0">
            <a:spAutoFit/>
            <a:scene3d>
              <a:camera prst="isometricTopUp"/>
              <a:lightRig rig="threePt" dir="t"/>
            </a:scene3d>
          </a:bodyPr>
          <a:lstStyle/>
          <a:p>
            <a:pPr algn="ctr"/>
            <a:r>
              <a:rPr lang="en-US" sz="2000" dirty="0" smtClean="0">
                <a:solidFill>
                  <a:prstClr val="black"/>
                </a:solidFill>
                <a:latin typeface="Franklin Gothic Medium Cond" pitchFamily="34" charset="0"/>
              </a:rPr>
              <a:t>Transferable </a:t>
            </a:r>
          </a:p>
          <a:p>
            <a:pPr algn="ctr"/>
            <a:r>
              <a:rPr lang="en-US" sz="2000" dirty="0" smtClean="0">
                <a:solidFill>
                  <a:prstClr val="black"/>
                </a:solidFill>
                <a:latin typeface="Franklin Gothic Medium Cond" pitchFamily="34" charset="0"/>
              </a:rPr>
              <a:t>Skills</a:t>
            </a:r>
            <a:endParaRPr lang="en-US" sz="2000" dirty="0">
              <a:solidFill>
                <a:prstClr val="black"/>
              </a:solidFill>
              <a:latin typeface="Franklin Gothic Medium Cond" pitchFamily="34" charset="0"/>
            </a:endParaRPr>
          </a:p>
        </p:txBody>
      </p:sp>
      <p:sp>
        <p:nvSpPr>
          <p:cNvPr id="16" name="TextBox 15"/>
          <p:cNvSpPr txBox="1"/>
          <p:nvPr/>
        </p:nvSpPr>
        <p:spPr>
          <a:xfrm>
            <a:off x="163778" y="6395723"/>
            <a:ext cx="4592506" cy="253916"/>
          </a:xfrm>
          <a:prstGeom prst="rect">
            <a:avLst/>
          </a:prstGeom>
          <a:noFill/>
        </p:spPr>
        <p:txBody>
          <a:bodyPr wrap="square" rtlCol="0">
            <a:spAutoFit/>
          </a:bodyPr>
          <a:lstStyle/>
          <a:p>
            <a:r>
              <a:rPr lang="en-US" sz="1050" dirty="0" smtClean="0"/>
              <a:t>A Unit of the Technical College System of Georgia. Equal Opportunity Institution. </a:t>
            </a:r>
            <a:endParaRPr lang="en-US" sz="1050" dirty="0"/>
          </a:p>
        </p:txBody>
      </p:sp>
      <p:pic>
        <p:nvPicPr>
          <p:cNvPr id="1030" name="Picture 6" descr="http://ea.chattahoocheetech.edu/Shared%20Documents/CTC%20Logos/Logos%20-%20Discover%20You/Discover%20You%20Black.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71295" y="5748632"/>
            <a:ext cx="3578225" cy="557408"/>
          </a:xfrm>
          <a:prstGeom prst="rect">
            <a:avLst/>
          </a:prstGeom>
          <a:noFill/>
          <a:extLst>
            <a:ext uri="{909E8E84-426E-40DD-AFC4-6F175D3DCCD1}">
              <a14:hiddenFill xmlns:a14="http://schemas.microsoft.com/office/drawing/2010/main">
                <a:solidFill>
                  <a:srgbClr val="FFFFFF"/>
                </a:solidFill>
              </a14:hiddenFill>
            </a:ext>
          </a:extLst>
        </p:spPr>
      </p:pic>
      <p:sp>
        <p:nvSpPr>
          <p:cNvPr id="17" name="TextBox 16"/>
          <p:cNvSpPr txBox="1"/>
          <p:nvPr/>
        </p:nvSpPr>
        <p:spPr>
          <a:xfrm>
            <a:off x="6096000" y="5666814"/>
            <a:ext cx="2134672" cy="523220"/>
          </a:xfrm>
          <a:prstGeom prst="rect">
            <a:avLst/>
          </a:prstGeom>
          <a:noFill/>
        </p:spPr>
        <p:txBody>
          <a:bodyPr wrap="square" rtlCol="0">
            <a:spAutoFit/>
          </a:bodyPr>
          <a:lstStyle/>
          <a:p>
            <a:r>
              <a:rPr lang="en-US" sz="1400" b="1" dirty="0" smtClean="0">
                <a:solidFill>
                  <a:srgbClr val="7030A0"/>
                </a:solidFill>
              </a:rPr>
              <a:t>LIGHT REFRESHMENTS WILL BE SERVED</a:t>
            </a:r>
            <a:endParaRPr lang="en-US" sz="1400" b="1" dirty="0">
              <a:solidFill>
                <a:srgbClr val="7030A0"/>
              </a:solidFill>
            </a:endParaRPr>
          </a:p>
        </p:txBody>
      </p:sp>
      <p:pic>
        <p:nvPicPr>
          <p:cNvPr id="3" name="Picture 2"/>
          <p:cNvPicPr>
            <a:picLocks noChangeAspect="1"/>
          </p:cNvPicPr>
          <p:nvPr/>
        </p:nvPicPr>
        <p:blipFill>
          <a:blip r:embed="rId4"/>
          <a:stretch>
            <a:fillRect/>
          </a:stretch>
        </p:blipFill>
        <p:spPr>
          <a:xfrm>
            <a:off x="4876800" y="1496595"/>
            <a:ext cx="4176122" cy="3974937"/>
          </a:xfrm>
          <a:prstGeom prst="rect">
            <a:avLst/>
          </a:prstGeom>
        </p:spPr>
      </p:pic>
    </p:spTree>
    <p:extLst>
      <p:ext uri="{BB962C8B-B14F-4D97-AF65-F5344CB8AC3E}">
        <p14:creationId xmlns:p14="http://schemas.microsoft.com/office/powerpoint/2010/main" val="555182249"/>
      </p:ext>
    </p:extLst>
  </p:cSld>
  <p:clrMapOvr>
    <a:overrideClrMapping bg1="lt1" tx1="dk1" bg2="lt2" tx2="dk2" accent1="accent1" accent2="accent2" accent3="accent3" accent4="accent4" accent5="accent5" accent6="accent6" hlink="hlink" folHlink="folHlink"/>
  </p:clrMapOvr>
  <p:transition>
    <p:fade/>
  </p:transition>
  <p:timing>
    <p:tnLst>
      <p:par>
        <p:cTn id="1" dur="indefinite" restart="never" nodeType="tmRoot"/>
      </p:par>
    </p:tnLst>
  </p:timing>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8"?>
<?mso-contentType ?>
<FormTemplates xmlns="http://schemas.microsoft.com/sharepoint/v3/contenttype/forms">
  <Display>DocumentLibraryForm</Display>
  <Edit>AssetEditForm</Edit>
  <New>DocumentLibraryForm</New>
</FormTemplates>
</file>

<file path=customXml/itemProps1.xml><?xml version="1.0" encoding="utf-8"?>
<ds:datastoreItem xmlns:ds="http://schemas.openxmlformats.org/officeDocument/2006/customXml" ds:itemID="{6BEA8FE4-2356-4D90-8F54-956992D07370}">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Stacked blocks with text</Template>
  <TotalTime>1671</TotalTime>
  <Words>262</Words>
  <Application>Microsoft Office PowerPoint</Application>
  <PresentationFormat>On-screen Show (4:3)</PresentationFormat>
  <Paragraphs>318</Paragraphs>
  <Slides>3</Slides>
  <Notes>3</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vt:i4>
      </vt:variant>
    </vt:vector>
  </HeadingPairs>
  <TitlesOfParts>
    <vt:vector size="7" baseType="lpstr">
      <vt:lpstr>Arial</vt:lpstr>
      <vt:lpstr>Calibri</vt:lpstr>
      <vt:lpstr>Franklin Gothic Medium Cond</vt:lpstr>
      <vt:lpstr>1_Office Theme</vt:lpstr>
      <vt:lpstr>PowerPoint Presentation</vt:lpstr>
      <vt:lpstr>PowerPoint Presentation</vt:lpstr>
      <vt:lpstr>PowerPoint Presentation</vt:lpstr>
    </vt:vector>
  </TitlesOfParts>
  <Company>CTC</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Annette Davis</dc:creator>
  <cp:keywords/>
  <cp:lastModifiedBy>Randy Brown</cp:lastModifiedBy>
  <cp:revision>23</cp:revision>
  <cp:lastPrinted>2015-08-12T18:27:12Z</cp:lastPrinted>
  <dcterms:created xsi:type="dcterms:W3CDTF">2015-08-11T16:21:59Z</dcterms:created>
  <dcterms:modified xsi:type="dcterms:W3CDTF">2015-08-19T15:53:49Z</dcterms:modified>
  <cp:version/>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TC019192269991</vt:lpwstr>
  </property>
</Properties>
</file>