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6"/>
  </p:notesMasterIdLst>
  <p:sldIdLst>
    <p:sldId id="257" r:id="rId3"/>
    <p:sldId id="256" r:id="rId4"/>
    <p:sldId id="258" r:id="rId5"/>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p:cViewPr varScale="1">
        <p:scale>
          <a:sx n="112" d="100"/>
          <a:sy n="112" d="100"/>
        </p:scale>
        <p:origin x="828" y="90"/>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29" tIns="46215" rIns="92429" bIns="46215" rtlCol="0"/>
          <a:lstStyle>
            <a:lvl1pPr algn="l">
              <a:defRPr sz="1100"/>
            </a:lvl1pPr>
          </a:lstStyle>
          <a:p>
            <a:endParaRPr lang="en-US"/>
          </a:p>
        </p:txBody>
      </p:sp>
      <p:sp>
        <p:nvSpPr>
          <p:cNvPr id="3" name="Date Placeholder 2"/>
          <p:cNvSpPr>
            <a:spLocks noGrp="1"/>
          </p:cNvSpPr>
          <p:nvPr>
            <p:ph type="dt" idx="1"/>
          </p:nvPr>
        </p:nvSpPr>
        <p:spPr>
          <a:xfrm>
            <a:off x="3898101" y="0"/>
            <a:ext cx="2982119" cy="464820"/>
          </a:xfrm>
          <a:prstGeom prst="rect">
            <a:avLst/>
          </a:prstGeom>
        </p:spPr>
        <p:txBody>
          <a:bodyPr vert="horz" lIns="92429" tIns="46215" rIns="92429" bIns="46215" rtlCol="0"/>
          <a:lstStyle>
            <a:lvl1pPr algn="r">
              <a:defRPr sz="1100"/>
            </a:lvl1pPr>
          </a:lstStyle>
          <a:p>
            <a:fld id="{CDBCE882-C724-4D6E-A96E-3C69999A0D42}" type="datetimeFigureOut">
              <a:rPr lang="en-US" smtClean="0"/>
              <a:t>8/19/2015</a:t>
            </a:fld>
            <a:endParaRPr lang="en-US"/>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2429" tIns="46215" rIns="92429" bIns="46215"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29" tIns="46215" rIns="92429" bIns="462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29" tIns="46215" rIns="92429" bIns="46215" rtlCol="0" anchor="b"/>
          <a:lstStyle>
            <a:lvl1pPr algn="l">
              <a:defRPr sz="1100"/>
            </a:lvl1pPr>
          </a:lstStyle>
          <a:p>
            <a:endParaRPr lang="en-US"/>
          </a:p>
        </p:txBody>
      </p:sp>
      <p:sp>
        <p:nvSpPr>
          <p:cNvPr id="7" name="Slide Number Placeholder 6"/>
          <p:cNvSpPr>
            <a:spLocks noGrp="1"/>
          </p:cNvSpPr>
          <p:nvPr>
            <p:ph type="sldNum" sz="quarter" idx="5"/>
          </p:nvPr>
        </p:nvSpPr>
        <p:spPr>
          <a:xfrm>
            <a:off x="3898101" y="8829967"/>
            <a:ext cx="2982119" cy="464820"/>
          </a:xfrm>
          <a:prstGeom prst="rect">
            <a:avLst/>
          </a:prstGeom>
        </p:spPr>
        <p:txBody>
          <a:bodyPr vert="horz" lIns="92429" tIns="46215" rIns="92429" bIns="46215" rtlCol="0" anchor="b"/>
          <a:lstStyle>
            <a:lvl1pPr algn="r">
              <a:defRPr sz="1100"/>
            </a:lvl1pPr>
          </a:lstStyle>
          <a:p>
            <a:fld id="{545A3265-CA64-4367-A98C-083EB75B133D}" type="slidenum">
              <a:rPr lang="en-US" smtClean="0"/>
              <a:t>‹#›</a:t>
            </a:fld>
            <a:endParaRPr lang="en-US"/>
          </a:p>
        </p:txBody>
      </p:sp>
    </p:spTree>
    <p:extLst>
      <p:ext uri="{BB962C8B-B14F-4D97-AF65-F5344CB8AC3E}">
        <p14:creationId xmlns:p14="http://schemas.microsoft.com/office/powerpoint/2010/main" val="3281632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4859">
            <a:normAutofit fontScale="32500" lnSpcReduction="20000"/>
          </a:bodyPr>
          <a:lstStyle/>
          <a:p>
            <a:r>
              <a:rPr lang="en-US" sz="1400" b="1" dirty="0"/>
              <a:t>Stacked blocks with text</a:t>
            </a:r>
            <a:endParaRPr lang="en-US" sz="1400" dirty="0"/>
          </a:p>
          <a:p>
            <a:r>
              <a:rPr lang="en-US" sz="1400" dirty="0"/>
              <a:t>(Intermediate) </a:t>
            </a:r>
          </a:p>
          <a:p>
            <a:r>
              <a:rPr lang="en-US" dirty="0"/>
              <a:t> </a:t>
            </a:r>
          </a:p>
          <a:p>
            <a:endParaRPr lang="en-US" dirty="0"/>
          </a:p>
          <a:p>
            <a:r>
              <a:rPr lang="en-US" dirty="0"/>
              <a:t>To reproduce the shape effects on this slide, do the following:</a:t>
            </a:r>
          </a:p>
          <a:p>
            <a:pPr marL="231073" indent="-231073" defTabSz="924292">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31073" indent="-231073" defTabSz="924292">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31073" indent="-231073">
              <a:buFont typeface="+mj-lt"/>
              <a:buAutoNum type="arabicPeriod"/>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93218" lvl="1" indent="-231073" defTabSz="924292">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93218" lvl="1" indent="-231073" defTabSz="924292">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31073" indent="-231073">
              <a:buFont typeface="+mj-lt"/>
              <a:buAutoNum type="arabicPeriod"/>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93218" lvl="1" indent="-231073">
              <a:buFont typeface="Arial" pitchFamily="34" charset="0"/>
              <a:buChar cha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93218" lvl="1" indent="-231073" defTabSz="924292">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1073" indent="-231073">
              <a:buFont typeface="+mj-lt"/>
              <a:buAutoNum type="arabicPeriod"/>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31073" indent="-231073">
              <a:buFont typeface="+mj-lt"/>
              <a:buAutoNum type="arabicPeriod"/>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31073" indent="-231073">
              <a:buFont typeface="+mj-lt"/>
              <a:buAutoNum type="arabicPeriod"/>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93218" lvl="1" indent="-231073">
              <a:buFont typeface="Arial" pitchFamily="34" charset="0"/>
              <a:buChar cha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93218" lvl="1" indent="-231073">
              <a:buFont typeface="Arial" pitchFamily="34" charset="0"/>
              <a:buChar char="•"/>
            </a:pPr>
            <a:r>
              <a:rPr lang="en-US" dirty="0"/>
              <a:t>In the </a:t>
            </a:r>
            <a:r>
              <a:rPr lang="en-US" b="1" dirty="0"/>
              <a:t>Transparency</a:t>
            </a:r>
            <a:r>
              <a:rPr lang="en-US" dirty="0"/>
              <a:t> box, enter </a:t>
            </a:r>
            <a:r>
              <a:rPr lang="en-US" b="1" dirty="0"/>
              <a:t>70%</a:t>
            </a:r>
            <a:r>
              <a:rPr lang="en-US" dirty="0"/>
              <a:t>.</a:t>
            </a:r>
          </a:p>
          <a:p>
            <a:pPr marL="693218" lvl="1" indent="-231073">
              <a:buFont typeface="Arial" pitchFamily="34" charset="0"/>
              <a:buChar char="•"/>
            </a:pPr>
            <a:r>
              <a:rPr lang="en-US" dirty="0"/>
              <a:t>In the </a:t>
            </a:r>
            <a:r>
              <a:rPr lang="en-US" b="1" dirty="0"/>
              <a:t>Size</a:t>
            </a:r>
            <a:r>
              <a:rPr lang="en-US" dirty="0"/>
              <a:t> box, enter </a:t>
            </a:r>
            <a:r>
              <a:rPr lang="en-US" b="1" dirty="0"/>
              <a:t>110%</a:t>
            </a:r>
            <a:r>
              <a:rPr lang="en-US" dirty="0"/>
              <a:t>.</a:t>
            </a:r>
          </a:p>
          <a:p>
            <a:pPr marL="693218" lvl="1" indent="-231073">
              <a:buFont typeface="Arial" pitchFamily="34" charset="0"/>
              <a:buChar char="•"/>
            </a:pPr>
            <a:r>
              <a:rPr lang="en-US" dirty="0"/>
              <a:t>In the </a:t>
            </a:r>
            <a:r>
              <a:rPr lang="en-US" b="1" dirty="0"/>
              <a:t>Blur</a:t>
            </a:r>
            <a:r>
              <a:rPr lang="en-US" dirty="0"/>
              <a:t> box, enter </a:t>
            </a:r>
            <a:r>
              <a:rPr lang="en-US" b="1" dirty="0"/>
              <a:t>28 pt</a:t>
            </a:r>
            <a:r>
              <a:rPr lang="en-US" dirty="0"/>
              <a:t>. </a:t>
            </a:r>
          </a:p>
          <a:p>
            <a:pPr marL="693218" lvl="1" indent="-231073">
              <a:buFont typeface="Arial" pitchFamily="34" charset="0"/>
              <a:buChar char="•"/>
            </a:pPr>
            <a:r>
              <a:rPr lang="en-US" dirty="0"/>
              <a:t>In the </a:t>
            </a:r>
            <a:r>
              <a:rPr lang="en-US" b="1" dirty="0"/>
              <a:t>Angle</a:t>
            </a:r>
            <a:r>
              <a:rPr lang="en-US" dirty="0"/>
              <a:t> box, enter </a:t>
            </a:r>
            <a:r>
              <a:rPr lang="en-US" b="1" dirty="0"/>
              <a:t>190°</a:t>
            </a:r>
            <a:r>
              <a:rPr lang="en-US" dirty="0"/>
              <a:t>.</a:t>
            </a:r>
          </a:p>
          <a:p>
            <a:pPr marL="693218" lvl="1" indent="-231073">
              <a:buFont typeface="Arial" pitchFamily="34" charset="0"/>
              <a:buChar char="•"/>
            </a:pPr>
            <a:r>
              <a:rPr lang="en-US" dirty="0"/>
              <a:t>In the </a:t>
            </a:r>
            <a:r>
              <a:rPr lang="en-US" b="1" dirty="0"/>
              <a:t>Distance</a:t>
            </a:r>
            <a:r>
              <a:rPr lang="en-US" dirty="0"/>
              <a:t> box, enter </a:t>
            </a:r>
            <a:r>
              <a:rPr lang="en-US" b="1" dirty="0"/>
              <a:t>20 pt</a:t>
            </a:r>
            <a:r>
              <a:rPr lang="en-US" dirty="0"/>
              <a:t>. </a:t>
            </a:r>
          </a:p>
          <a:p>
            <a:pPr marL="231073" indent="-231073">
              <a:buFont typeface="+mj-lt"/>
              <a:buAutoNum type="arabicPeriod"/>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93218" lvl="1" indent="-231073">
              <a:buFont typeface="Arial" pitchFamily="34" charset="0"/>
              <a:buChar cha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93218" lvl="1" indent="-231073">
              <a:buFont typeface="Arial" pitchFamily="34" charset="0"/>
              <a:buChar cha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93218" lvl="1" indent="-231073">
              <a:buFont typeface="Arial" pitchFamily="34" charset="0"/>
              <a:buChar cha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31073" indent="-231073">
              <a:buFont typeface="+mj-lt"/>
              <a:buAutoNum type="arabicPeriod"/>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1073" indent="-231073">
              <a:buFont typeface="+mj-lt"/>
              <a:buAutoNum type="arabicPeriod"/>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1073" indent="-231073" defTabSz="924292">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93218" lvl="1" indent="-231073" defTabSz="924292">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93218" lvl="1" indent="-231073" defTabSz="924292">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1073" indent="-231073">
              <a:buFont typeface="+mj-lt"/>
              <a:buAutoNum type="arabicPeriod"/>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31073" indent="-231073">
              <a:buFont typeface="+mj-lt"/>
              <a:buAutoNum type="arabicPeriod"/>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1073" indent="-231073">
              <a:buFont typeface="+mj-lt"/>
              <a:buAutoNum type="arabicPeriod"/>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93218" lvl="1" indent="-231073" defTabSz="924292">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93218" lvl="1" indent="-231073" defTabSz="924292">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31073" indent="-231073">
              <a:buFont typeface="+mj-lt"/>
              <a:buAutoNum type="arabicPeriod"/>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31073" indent="-231073">
              <a:buFont typeface="+mj-lt"/>
              <a:buAutoNum type="arabicPeriod"/>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31073" indent="-231073" defTabSz="924292">
              <a:buFont typeface="+mj-lt"/>
              <a:buAutoNum type="arabicPeriod"/>
              <a:defRPr/>
            </a:pPr>
            <a:endParaRPr lang="en-US" dirty="0"/>
          </a:p>
          <a:p>
            <a:pPr marL="231073" indent="-231073" defTabSz="924292">
              <a:buFont typeface="+mj-lt"/>
              <a:buAutoNum type="arabicPeriod"/>
              <a:defRPr/>
            </a:pPr>
            <a:endParaRPr lang="en-US" dirty="0"/>
          </a:p>
          <a:p>
            <a:pPr defTabSz="924292">
              <a:defRPr/>
            </a:pPr>
            <a:r>
              <a:rPr lang="en-US" dirty="0"/>
              <a:t>To add text to this slide, do the following: </a:t>
            </a:r>
          </a:p>
          <a:p>
            <a:pPr marL="231073" indent="-231073" defTabSz="924292">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31073" indent="-231073" defTabSz="924292">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31073" indent="-231073" defTabSz="924292">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31073" indent="-231073" defTabSz="924292">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31073" indent="-231073" defTabSz="924292">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31073" indent="-231073" defTabSz="924292">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1073" indent="-231073" defTabSz="924292">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93218" lvl="1" indent="-231073" defTabSz="924292">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93218" lvl="1" indent="-231073" defTabSz="924292">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31073" indent="-231073" defTabSz="924292">
              <a:buFont typeface="+mj-lt"/>
              <a:buAutoNum type="arabicPeriod"/>
              <a:defRPr/>
            </a:pPr>
            <a:r>
              <a:rPr lang="en-US" dirty="0"/>
              <a:t>Drag the square blue adjustment handles on the top and bottom of the text box to adjust the height so that the text is centered on the top face of the red cube. </a:t>
            </a:r>
          </a:p>
          <a:p>
            <a:pPr marL="231073" indent="-231073" defTabSz="924292">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31073" indent="-231073" defTabSz="924292">
              <a:buFont typeface="+mj-lt"/>
              <a:buAutoNum type="arabicPeriod"/>
              <a:defRPr/>
            </a:pPr>
            <a:r>
              <a:rPr lang="en-US" dirty="0"/>
              <a:t>Click in the second text box and edit the text.</a:t>
            </a:r>
          </a:p>
          <a:p>
            <a:pPr marL="231073" indent="-231073" defTabSz="924292">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31073" indent="-231073" defTabSz="924292">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31073" indent="-231073" defTabSz="924292">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93218" lvl="1" indent="-231073" defTabSz="924292">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93218" lvl="1" indent="-231073" defTabSz="924292">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31073" indent="-231073" defTabSz="924292">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31073" indent="-231073" defTabSz="924292">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1073" indent="-231073" defTabSz="924292">
              <a:buFont typeface="+mj-lt"/>
              <a:buAutoNum type="arabicPeriod"/>
              <a:defRPr/>
            </a:pPr>
            <a:r>
              <a:rPr lang="en-US" dirty="0"/>
              <a:t>Click in the third text box and edit the text.</a:t>
            </a:r>
          </a:p>
          <a:p>
            <a:pPr marL="231073" indent="-231073" defTabSz="924292">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31073" indent="-231073" defTabSz="924292">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93218" lvl="1" indent="-231073" defTabSz="924292">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93218" lvl="1" indent="-231073" defTabSz="924292">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31073" indent="-231073" defTabSz="924292">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31073" indent="-231073" defTabSz="924292">
              <a:defRPr/>
            </a:pPr>
            <a:endParaRPr lang="en-US" dirty="0"/>
          </a:p>
          <a:p>
            <a:endParaRPr lang="en-US" dirty="0"/>
          </a:p>
          <a:p>
            <a:r>
              <a:rPr lang="en-US" dirty="0"/>
              <a:t>To reproduce the background effects on this slide, do the following:</a:t>
            </a:r>
          </a:p>
          <a:p>
            <a:pPr marL="231073" indent="-231073">
              <a:buFont typeface="+mj-lt"/>
              <a:buAutoNum type="arabicPeriod"/>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93218" lvl="1" indent="-231073">
              <a:buFont typeface="Arial" pitchFamily="34" charset="0"/>
              <a:buChar char="•"/>
            </a:pPr>
            <a:r>
              <a:rPr lang="en-US" dirty="0"/>
              <a:t>In the </a:t>
            </a:r>
            <a:r>
              <a:rPr lang="en-US" b="1" dirty="0"/>
              <a:t>Type</a:t>
            </a:r>
            <a:r>
              <a:rPr lang="en-US" dirty="0"/>
              <a:t> list, select </a:t>
            </a:r>
            <a:r>
              <a:rPr lang="en-US" b="1" dirty="0"/>
              <a:t>Radial</a:t>
            </a:r>
            <a:r>
              <a:rPr lang="en-US" dirty="0"/>
              <a:t>.</a:t>
            </a:r>
          </a:p>
          <a:p>
            <a:pPr marL="693218" lvl="1" indent="-231073">
              <a:buFont typeface="Arial" pitchFamily="34" charset="0"/>
              <a:buChar cha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93218" lvl="1" indent="-231073">
              <a:buFont typeface="Arial" pitchFamily="34" charset="0"/>
              <a:buChar cha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31073" indent="-231073">
              <a:buFont typeface="+mj-lt"/>
              <a:buAutoNum type="arabicPeriod"/>
            </a:pPr>
            <a:r>
              <a:rPr lang="en-US" dirty="0"/>
              <a:t>Also under </a:t>
            </a:r>
            <a:r>
              <a:rPr lang="en-US" b="1" dirty="0"/>
              <a:t>Gradient stops</a:t>
            </a:r>
            <a:r>
              <a:rPr lang="en-US" dirty="0"/>
              <a:t>, customize the gradient stops as follows:</a:t>
            </a:r>
          </a:p>
          <a:p>
            <a:pPr marL="693218" lvl="1" indent="-231073">
              <a:buFont typeface="Arial" pitchFamily="34" charset="0"/>
              <a:buChar char="•"/>
            </a:pPr>
            <a:r>
              <a:rPr lang="en-US" dirty="0"/>
              <a:t>Select the first stop in the slider, and then do the following: </a:t>
            </a:r>
          </a:p>
          <a:p>
            <a:pPr marL="1155364" lvl="2" indent="-231073">
              <a:buFont typeface="Arial" pitchFamily="34" charset="0"/>
              <a:buChar char="•"/>
            </a:pPr>
            <a:r>
              <a:rPr lang="en-US" dirty="0"/>
              <a:t>In the </a:t>
            </a:r>
            <a:r>
              <a:rPr lang="en-US" b="1" dirty="0"/>
              <a:t>Position </a:t>
            </a:r>
            <a:r>
              <a:rPr lang="en-US" dirty="0"/>
              <a:t>box, enter </a:t>
            </a:r>
            <a:r>
              <a:rPr lang="en-US" b="1" dirty="0"/>
              <a:t>0%</a:t>
            </a:r>
            <a:r>
              <a:rPr lang="en-US" dirty="0"/>
              <a:t>.</a:t>
            </a:r>
          </a:p>
          <a:p>
            <a:pPr marL="1155364" lvl="2" indent="-231073">
              <a:buFont typeface="Arial" pitchFamily="34" charset="0"/>
              <a:buChar cha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55364" lvl="2" indent="-231073">
              <a:buFont typeface="Arial" pitchFamily="34" charset="0"/>
              <a:buChar char="•"/>
            </a:pPr>
            <a:r>
              <a:rPr lang="en-US" dirty="0"/>
              <a:t>In the </a:t>
            </a:r>
            <a:r>
              <a:rPr lang="en-US" b="1" dirty="0"/>
              <a:t>Transparency</a:t>
            </a:r>
            <a:r>
              <a:rPr lang="en-US" dirty="0"/>
              <a:t> box, enter </a:t>
            </a:r>
            <a:r>
              <a:rPr lang="en-US" b="1" dirty="0"/>
              <a:t>0%</a:t>
            </a:r>
            <a:r>
              <a:rPr lang="en-US" dirty="0"/>
              <a:t>. </a:t>
            </a:r>
          </a:p>
          <a:p>
            <a:pPr marL="693218" lvl="1" indent="-231073">
              <a:buFont typeface="Arial" pitchFamily="34" charset="0"/>
              <a:buChar char="•"/>
            </a:pPr>
            <a:r>
              <a:rPr lang="en-US" dirty="0"/>
              <a:t>Select the next stop in the slider, and then do the following: </a:t>
            </a:r>
          </a:p>
          <a:p>
            <a:pPr marL="1155364" lvl="2" indent="-231073">
              <a:buFont typeface="Arial" pitchFamily="34" charset="0"/>
              <a:buChar char="•"/>
            </a:pPr>
            <a:r>
              <a:rPr lang="en-US" dirty="0"/>
              <a:t>In the </a:t>
            </a:r>
            <a:r>
              <a:rPr lang="en-US" b="1" dirty="0"/>
              <a:t>Position </a:t>
            </a:r>
            <a:r>
              <a:rPr lang="en-US" dirty="0"/>
              <a:t>box, enter </a:t>
            </a:r>
            <a:r>
              <a:rPr lang="en-US" b="1" dirty="0"/>
              <a:t>100%</a:t>
            </a:r>
            <a:r>
              <a:rPr lang="en-US" dirty="0"/>
              <a:t>.</a:t>
            </a:r>
          </a:p>
          <a:p>
            <a:pPr marL="1155364" lvl="2" indent="-231073" defTabSz="924292">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55364" lvl="2" indent="-231073">
              <a:buFont typeface="Arial" pitchFamily="34" charset="0"/>
              <a:buChar char="•"/>
            </a:pPr>
            <a:r>
              <a:rPr lang="en-US" dirty="0"/>
              <a:t>In the </a:t>
            </a:r>
            <a:r>
              <a:rPr lang="en-US" b="1" dirty="0"/>
              <a:t>Transparency</a:t>
            </a:r>
            <a:r>
              <a:rPr lang="en-US" dirty="0"/>
              <a:t> box, enter </a:t>
            </a:r>
            <a:r>
              <a:rPr lang="en-US" b="1" dirty="0"/>
              <a:t>0%</a:t>
            </a:r>
            <a:r>
              <a:rPr lang="en-US" dirty="0"/>
              <a:t>. </a:t>
            </a:r>
          </a:p>
        </p:txBody>
      </p:sp>
      <p:sp>
        <p:nvSpPr>
          <p:cNvPr id="6" name="Slide Image Placeholder 5"/>
          <p:cNvSpPr>
            <a:spLocks noGrp="1" noRot="1" noChangeAspect="1"/>
          </p:cNvSpPr>
          <p:nvPr>
            <p:ph type="sldImg"/>
          </p:nvPr>
        </p:nvSpPr>
        <p:spPr/>
      </p:sp>
    </p:spTree>
    <p:extLst>
      <p:ext uri="{BB962C8B-B14F-4D97-AF65-F5344CB8AC3E}">
        <p14:creationId xmlns:p14="http://schemas.microsoft.com/office/powerpoint/2010/main" val="3303250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4859">
            <a:normAutofit fontScale="32500" lnSpcReduction="20000"/>
          </a:bodyPr>
          <a:lstStyle/>
          <a:p>
            <a:r>
              <a:rPr lang="en-US" sz="1400" b="1" dirty="0"/>
              <a:t>Stacked blocks with text</a:t>
            </a:r>
            <a:endParaRPr lang="en-US" sz="1400" dirty="0"/>
          </a:p>
          <a:p>
            <a:r>
              <a:rPr lang="en-US" sz="1400" dirty="0"/>
              <a:t>(Intermediate) </a:t>
            </a:r>
          </a:p>
          <a:p>
            <a:r>
              <a:rPr lang="en-US" dirty="0"/>
              <a:t> </a:t>
            </a:r>
          </a:p>
          <a:p>
            <a:endParaRPr lang="en-US" dirty="0"/>
          </a:p>
          <a:p>
            <a:r>
              <a:rPr lang="en-US" dirty="0"/>
              <a:t>To reproduce the shape effects on this slide, do the following:</a:t>
            </a:r>
          </a:p>
          <a:p>
            <a:pPr marL="231073" indent="-231073" defTabSz="924292">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31073" indent="-231073" defTabSz="924292">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31073" indent="-231073">
              <a:buFont typeface="+mj-lt"/>
              <a:buAutoNum type="arabicPeriod"/>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93218" lvl="1" indent="-231073" defTabSz="924292">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93218" lvl="1" indent="-231073" defTabSz="924292">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31073" indent="-231073">
              <a:buFont typeface="+mj-lt"/>
              <a:buAutoNum type="arabicPeriod"/>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93218" lvl="1" indent="-231073">
              <a:buFont typeface="Arial" pitchFamily="34" charset="0"/>
              <a:buChar cha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93218" lvl="1" indent="-231073" defTabSz="924292">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1073" indent="-231073">
              <a:buFont typeface="+mj-lt"/>
              <a:buAutoNum type="arabicPeriod"/>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31073" indent="-231073">
              <a:buFont typeface="+mj-lt"/>
              <a:buAutoNum type="arabicPeriod"/>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31073" indent="-231073">
              <a:buFont typeface="+mj-lt"/>
              <a:buAutoNum type="arabicPeriod"/>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93218" lvl="1" indent="-231073">
              <a:buFont typeface="Arial" pitchFamily="34" charset="0"/>
              <a:buChar cha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93218" lvl="1" indent="-231073">
              <a:buFont typeface="Arial" pitchFamily="34" charset="0"/>
              <a:buChar char="•"/>
            </a:pPr>
            <a:r>
              <a:rPr lang="en-US" dirty="0"/>
              <a:t>In the </a:t>
            </a:r>
            <a:r>
              <a:rPr lang="en-US" b="1" dirty="0"/>
              <a:t>Transparency</a:t>
            </a:r>
            <a:r>
              <a:rPr lang="en-US" dirty="0"/>
              <a:t> box, enter </a:t>
            </a:r>
            <a:r>
              <a:rPr lang="en-US" b="1" dirty="0"/>
              <a:t>70%</a:t>
            </a:r>
            <a:r>
              <a:rPr lang="en-US" dirty="0"/>
              <a:t>.</a:t>
            </a:r>
          </a:p>
          <a:p>
            <a:pPr marL="693218" lvl="1" indent="-231073">
              <a:buFont typeface="Arial" pitchFamily="34" charset="0"/>
              <a:buChar char="•"/>
            </a:pPr>
            <a:r>
              <a:rPr lang="en-US" dirty="0"/>
              <a:t>In the </a:t>
            </a:r>
            <a:r>
              <a:rPr lang="en-US" b="1" dirty="0"/>
              <a:t>Size</a:t>
            </a:r>
            <a:r>
              <a:rPr lang="en-US" dirty="0"/>
              <a:t> box, enter </a:t>
            </a:r>
            <a:r>
              <a:rPr lang="en-US" b="1" dirty="0"/>
              <a:t>110%</a:t>
            </a:r>
            <a:r>
              <a:rPr lang="en-US" dirty="0"/>
              <a:t>.</a:t>
            </a:r>
          </a:p>
          <a:p>
            <a:pPr marL="693218" lvl="1" indent="-231073">
              <a:buFont typeface="Arial" pitchFamily="34" charset="0"/>
              <a:buChar char="•"/>
            </a:pPr>
            <a:r>
              <a:rPr lang="en-US" dirty="0"/>
              <a:t>In the </a:t>
            </a:r>
            <a:r>
              <a:rPr lang="en-US" b="1" dirty="0"/>
              <a:t>Blur</a:t>
            </a:r>
            <a:r>
              <a:rPr lang="en-US" dirty="0"/>
              <a:t> box, enter </a:t>
            </a:r>
            <a:r>
              <a:rPr lang="en-US" b="1" dirty="0"/>
              <a:t>28 pt</a:t>
            </a:r>
            <a:r>
              <a:rPr lang="en-US" dirty="0"/>
              <a:t>. </a:t>
            </a:r>
          </a:p>
          <a:p>
            <a:pPr marL="693218" lvl="1" indent="-231073">
              <a:buFont typeface="Arial" pitchFamily="34" charset="0"/>
              <a:buChar char="•"/>
            </a:pPr>
            <a:r>
              <a:rPr lang="en-US" dirty="0"/>
              <a:t>In the </a:t>
            </a:r>
            <a:r>
              <a:rPr lang="en-US" b="1" dirty="0"/>
              <a:t>Angle</a:t>
            </a:r>
            <a:r>
              <a:rPr lang="en-US" dirty="0"/>
              <a:t> box, enter </a:t>
            </a:r>
            <a:r>
              <a:rPr lang="en-US" b="1" dirty="0"/>
              <a:t>190°</a:t>
            </a:r>
            <a:r>
              <a:rPr lang="en-US" dirty="0"/>
              <a:t>.</a:t>
            </a:r>
          </a:p>
          <a:p>
            <a:pPr marL="693218" lvl="1" indent="-231073">
              <a:buFont typeface="Arial" pitchFamily="34" charset="0"/>
              <a:buChar char="•"/>
            </a:pPr>
            <a:r>
              <a:rPr lang="en-US" dirty="0"/>
              <a:t>In the </a:t>
            </a:r>
            <a:r>
              <a:rPr lang="en-US" b="1" dirty="0"/>
              <a:t>Distance</a:t>
            </a:r>
            <a:r>
              <a:rPr lang="en-US" dirty="0"/>
              <a:t> box, enter </a:t>
            </a:r>
            <a:r>
              <a:rPr lang="en-US" b="1" dirty="0"/>
              <a:t>20 pt</a:t>
            </a:r>
            <a:r>
              <a:rPr lang="en-US" dirty="0"/>
              <a:t>. </a:t>
            </a:r>
          </a:p>
          <a:p>
            <a:pPr marL="231073" indent="-231073">
              <a:buFont typeface="+mj-lt"/>
              <a:buAutoNum type="arabicPeriod"/>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93218" lvl="1" indent="-231073">
              <a:buFont typeface="Arial" pitchFamily="34" charset="0"/>
              <a:buChar cha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93218" lvl="1" indent="-231073">
              <a:buFont typeface="Arial" pitchFamily="34" charset="0"/>
              <a:buChar cha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93218" lvl="1" indent="-231073">
              <a:buFont typeface="Arial" pitchFamily="34" charset="0"/>
              <a:buChar cha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31073" indent="-231073">
              <a:buFont typeface="+mj-lt"/>
              <a:buAutoNum type="arabicPeriod"/>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1073" indent="-231073">
              <a:buFont typeface="+mj-lt"/>
              <a:buAutoNum type="arabicPeriod"/>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1073" indent="-231073" defTabSz="924292">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93218" lvl="1" indent="-231073" defTabSz="924292">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93218" lvl="1" indent="-231073" defTabSz="924292">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1073" indent="-231073">
              <a:buFont typeface="+mj-lt"/>
              <a:buAutoNum type="arabicPeriod"/>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31073" indent="-231073">
              <a:buFont typeface="+mj-lt"/>
              <a:buAutoNum type="arabicPeriod"/>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1073" indent="-231073">
              <a:buFont typeface="+mj-lt"/>
              <a:buAutoNum type="arabicPeriod"/>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93218" lvl="1" indent="-231073" defTabSz="924292">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93218" lvl="1" indent="-231073" defTabSz="924292">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31073" indent="-231073">
              <a:buFont typeface="+mj-lt"/>
              <a:buAutoNum type="arabicPeriod"/>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31073" indent="-231073">
              <a:buFont typeface="+mj-lt"/>
              <a:buAutoNum type="arabicPeriod"/>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31073" indent="-231073" defTabSz="924292">
              <a:buFont typeface="+mj-lt"/>
              <a:buAutoNum type="arabicPeriod"/>
              <a:defRPr/>
            </a:pPr>
            <a:endParaRPr lang="en-US" dirty="0"/>
          </a:p>
          <a:p>
            <a:pPr marL="231073" indent="-231073" defTabSz="924292">
              <a:buFont typeface="+mj-lt"/>
              <a:buAutoNum type="arabicPeriod"/>
              <a:defRPr/>
            </a:pPr>
            <a:endParaRPr lang="en-US" dirty="0"/>
          </a:p>
          <a:p>
            <a:pPr defTabSz="924292">
              <a:defRPr/>
            </a:pPr>
            <a:r>
              <a:rPr lang="en-US" dirty="0"/>
              <a:t>To add text to this slide, do the following: </a:t>
            </a:r>
          </a:p>
          <a:p>
            <a:pPr marL="231073" indent="-231073" defTabSz="924292">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31073" indent="-231073" defTabSz="924292">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31073" indent="-231073" defTabSz="924292">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31073" indent="-231073" defTabSz="924292">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31073" indent="-231073" defTabSz="924292">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31073" indent="-231073" defTabSz="924292">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1073" indent="-231073" defTabSz="924292">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93218" lvl="1" indent="-231073" defTabSz="924292">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93218" lvl="1" indent="-231073" defTabSz="924292">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31073" indent="-231073" defTabSz="924292">
              <a:buFont typeface="+mj-lt"/>
              <a:buAutoNum type="arabicPeriod"/>
              <a:defRPr/>
            </a:pPr>
            <a:r>
              <a:rPr lang="en-US" dirty="0"/>
              <a:t>Drag the square blue adjustment handles on the top and bottom of the text box to adjust the height so that the text is centered on the top face of the red cube. </a:t>
            </a:r>
          </a:p>
          <a:p>
            <a:pPr marL="231073" indent="-231073" defTabSz="924292">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31073" indent="-231073" defTabSz="924292">
              <a:buFont typeface="+mj-lt"/>
              <a:buAutoNum type="arabicPeriod"/>
              <a:defRPr/>
            </a:pPr>
            <a:r>
              <a:rPr lang="en-US" dirty="0"/>
              <a:t>Click in the second text box and edit the text.</a:t>
            </a:r>
          </a:p>
          <a:p>
            <a:pPr marL="231073" indent="-231073" defTabSz="924292">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31073" indent="-231073" defTabSz="924292">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31073" indent="-231073" defTabSz="924292">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93218" lvl="1" indent="-231073" defTabSz="924292">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93218" lvl="1" indent="-231073" defTabSz="924292">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31073" indent="-231073" defTabSz="924292">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31073" indent="-231073" defTabSz="924292">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1073" indent="-231073" defTabSz="924292">
              <a:buFont typeface="+mj-lt"/>
              <a:buAutoNum type="arabicPeriod"/>
              <a:defRPr/>
            </a:pPr>
            <a:r>
              <a:rPr lang="en-US" dirty="0"/>
              <a:t>Click in the third text box and edit the text.</a:t>
            </a:r>
          </a:p>
          <a:p>
            <a:pPr marL="231073" indent="-231073" defTabSz="924292">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31073" indent="-231073" defTabSz="924292">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93218" lvl="1" indent="-231073" defTabSz="924292">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93218" lvl="1" indent="-231073" defTabSz="924292">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31073" indent="-231073" defTabSz="924292">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31073" indent="-231073" defTabSz="924292">
              <a:defRPr/>
            </a:pPr>
            <a:endParaRPr lang="en-US" dirty="0"/>
          </a:p>
          <a:p>
            <a:endParaRPr lang="en-US" dirty="0"/>
          </a:p>
          <a:p>
            <a:r>
              <a:rPr lang="en-US" dirty="0"/>
              <a:t>To reproduce the background effects on this slide, do the following:</a:t>
            </a:r>
          </a:p>
          <a:p>
            <a:pPr marL="231073" indent="-231073">
              <a:buFont typeface="+mj-lt"/>
              <a:buAutoNum type="arabicPeriod"/>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93218" lvl="1" indent="-231073">
              <a:buFont typeface="Arial" pitchFamily="34" charset="0"/>
              <a:buChar char="•"/>
            </a:pPr>
            <a:r>
              <a:rPr lang="en-US" dirty="0"/>
              <a:t>In the </a:t>
            </a:r>
            <a:r>
              <a:rPr lang="en-US" b="1" dirty="0"/>
              <a:t>Type</a:t>
            </a:r>
            <a:r>
              <a:rPr lang="en-US" dirty="0"/>
              <a:t> list, select </a:t>
            </a:r>
            <a:r>
              <a:rPr lang="en-US" b="1" dirty="0"/>
              <a:t>Radial</a:t>
            </a:r>
            <a:r>
              <a:rPr lang="en-US" dirty="0"/>
              <a:t>.</a:t>
            </a:r>
          </a:p>
          <a:p>
            <a:pPr marL="693218" lvl="1" indent="-231073">
              <a:buFont typeface="Arial" pitchFamily="34" charset="0"/>
              <a:buChar cha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93218" lvl="1" indent="-231073">
              <a:buFont typeface="Arial" pitchFamily="34" charset="0"/>
              <a:buChar cha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31073" indent="-231073">
              <a:buFont typeface="+mj-lt"/>
              <a:buAutoNum type="arabicPeriod"/>
            </a:pPr>
            <a:r>
              <a:rPr lang="en-US" dirty="0"/>
              <a:t>Also under </a:t>
            </a:r>
            <a:r>
              <a:rPr lang="en-US" b="1" dirty="0"/>
              <a:t>Gradient stops</a:t>
            </a:r>
            <a:r>
              <a:rPr lang="en-US" dirty="0"/>
              <a:t>, customize the gradient stops as follows:</a:t>
            </a:r>
          </a:p>
          <a:p>
            <a:pPr marL="693218" lvl="1" indent="-231073">
              <a:buFont typeface="Arial" pitchFamily="34" charset="0"/>
              <a:buChar char="•"/>
            </a:pPr>
            <a:r>
              <a:rPr lang="en-US" dirty="0"/>
              <a:t>Select the first stop in the slider, and then do the following: </a:t>
            </a:r>
          </a:p>
          <a:p>
            <a:pPr marL="1155364" lvl="2" indent="-231073">
              <a:buFont typeface="Arial" pitchFamily="34" charset="0"/>
              <a:buChar char="•"/>
            </a:pPr>
            <a:r>
              <a:rPr lang="en-US" dirty="0"/>
              <a:t>In the </a:t>
            </a:r>
            <a:r>
              <a:rPr lang="en-US" b="1" dirty="0"/>
              <a:t>Position </a:t>
            </a:r>
            <a:r>
              <a:rPr lang="en-US" dirty="0"/>
              <a:t>box, enter </a:t>
            </a:r>
            <a:r>
              <a:rPr lang="en-US" b="1" dirty="0"/>
              <a:t>0%</a:t>
            </a:r>
            <a:r>
              <a:rPr lang="en-US" dirty="0"/>
              <a:t>.</a:t>
            </a:r>
          </a:p>
          <a:p>
            <a:pPr marL="1155364" lvl="2" indent="-231073">
              <a:buFont typeface="Arial" pitchFamily="34" charset="0"/>
              <a:buChar cha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55364" lvl="2" indent="-231073">
              <a:buFont typeface="Arial" pitchFamily="34" charset="0"/>
              <a:buChar char="•"/>
            </a:pPr>
            <a:r>
              <a:rPr lang="en-US" dirty="0"/>
              <a:t>In the </a:t>
            </a:r>
            <a:r>
              <a:rPr lang="en-US" b="1" dirty="0"/>
              <a:t>Transparency</a:t>
            </a:r>
            <a:r>
              <a:rPr lang="en-US" dirty="0"/>
              <a:t> box, enter </a:t>
            </a:r>
            <a:r>
              <a:rPr lang="en-US" b="1" dirty="0"/>
              <a:t>0%</a:t>
            </a:r>
            <a:r>
              <a:rPr lang="en-US" dirty="0"/>
              <a:t>. </a:t>
            </a:r>
          </a:p>
          <a:p>
            <a:pPr marL="693218" lvl="1" indent="-231073">
              <a:buFont typeface="Arial" pitchFamily="34" charset="0"/>
              <a:buChar char="•"/>
            </a:pPr>
            <a:r>
              <a:rPr lang="en-US" dirty="0"/>
              <a:t>Select the next stop in the slider, and then do the following: </a:t>
            </a:r>
          </a:p>
          <a:p>
            <a:pPr marL="1155364" lvl="2" indent="-231073">
              <a:buFont typeface="Arial" pitchFamily="34" charset="0"/>
              <a:buChar char="•"/>
            </a:pPr>
            <a:r>
              <a:rPr lang="en-US" dirty="0"/>
              <a:t>In the </a:t>
            </a:r>
            <a:r>
              <a:rPr lang="en-US" b="1" dirty="0"/>
              <a:t>Position </a:t>
            </a:r>
            <a:r>
              <a:rPr lang="en-US" dirty="0"/>
              <a:t>box, enter </a:t>
            </a:r>
            <a:r>
              <a:rPr lang="en-US" b="1" dirty="0"/>
              <a:t>100%</a:t>
            </a:r>
            <a:r>
              <a:rPr lang="en-US" dirty="0"/>
              <a:t>.</a:t>
            </a:r>
          </a:p>
          <a:p>
            <a:pPr marL="1155364" lvl="2" indent="-231073" defTabSz="924292">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55364" lvl="2" indent="-231073">
              <a:buFont typeface="Arial" pitchFamily="34" charset="0"/>
              <a:buChar char="•"/>
            </a:pPr>
            <a:r>
              <a:rPr lang="en-US" dirty="0"/>
              <a:t>In the </a:t>
            </a:r>
            <a:r>
              <a:rPr lang="en-US" b="1" dirty="0"/>
              <a:t>Transparency</a:t>
            </a:r>
            <a:r>
              <a:rPr lang="en-US" dirty="0"/>
              <a:t> box, enter </a:t>
            </a:r>
            <a:r>
              <a:rPr lang="en-US" b="1" dirty="0"/>
              <a:t>0%</a:t>
            </a:r>
            <a:r>
              <a:rPr lang="en-US" dirty="0"/>
              <a:t>. </a:t>
            </a:r>
          </a:p>
        </p:txBody>
      </p:sp>
      <p:sp>
        <p:nvSpPr>
          <p:cNvPr id="6" name="Slide Image Placeholder 5"/>
          <p:cNvSpPr>
            <a:spLocks noGrp="1" noRot="1" noChangeAspect="1"/>
          </p:cNvSpPr>
          <p:nvPr>
            <p:ph type="sldImg"/>
          </p:nvPr>
        </p:nvSpPr>
        <p:spPr/>
      </p:sp>
    </p:spTree>
    <p:extLst>
      <p:ext uri="{BB962C8B-B14F-4D97-AF65-F5344CB8AC3E}">
        <p14:creationId xmlns:p14="http://schemas.microsoft.com/office/powerpoint/2010/main" val="3043966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4859">
            <a:normAutofit fontScale="32500" lnSpcReduction="20000"/>
          </a:bodyPr>
          <a:lstStyle/>
          <a:p>
            <a:r>
              <a:rPr lang="en-US" sz="1400" b="1" dirty="0"/>
              <a:t>Stacked blocks with text</a:t>
            </a:r>
            <a:endParaRPr lang="en-US" sz="1400" dirty="0"/>
          </a:p>
          <a:p>
            <a:r>
              <a:rPr lang="en-US" sz="1400" dirty="0"/>
              <a:t>(Intermediate) </a:t>
            </a:r>
          </a:p>
          <a:p>
            <a:r>
              <a:rPr lang="en-US" dirty="0"/>
              <a:t> </a:t>
            </a:r>
          </a:p>
          <a:p>
            <a:endParaRPr lang="en-US" dirty="0"/>
          </a:p>
          <a:p>
            <a:r>
              <a:rPr lang="en-US" dirty="0"/>
              <a:t>To reproduce the shape effects on this slide, do the following:</a:t>
            </a:r>
          </a:p>
          <a:p>
            <a:pPr marL="231073" indent="-231073" defTabSz="924292">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31073" indent="-231073" defTabSz="924292">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31073" indent="-231073">
              <a:buFont typeface="+mj-lt"/>
              <a:buAutoNum type="arabicPeriod"/>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93218" lvl="1" indent="-231073" defTabSz="924292">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93218" lvl="1" indent="-231073" defTabSz="924292">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31073" indent="-231073">
              <a:buFont typeface="+mj-lt"/>
              <a:buAutoNum type="arabicPeriod"/>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93218" lvl="1" indent="-231073">
              <a:buFont typeface="Arial" pitchFamily="34" charset="0"/>
              <a:buChar cha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93218" lvl="1" indent="-231073" defTabSz="924292">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1073" indent="-231073">
              <a:buFont typeface="+mj-lt"/>
              <a:buAutoNum type="arabicPeriod"/>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31073" indent="-231073">
              <a:buFont typeface="+mj-lt"/>
              <a:buAutoNum type="arabicPeriod"/>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31073" indent="-231073">
              <a:buFont typeface="+mj-lt"/>
              <a:buAutoNum type="arabicPeriod"/>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93218" lvl="1" indent="-231073">
              <a:buFont typeface="Arial" pitchFamily="34" charset="0"/>
              <a:buChar cha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93218" lvl="1" indent="-231073">
              <a:buFont typeface="Arial" pitchFamily="34" charset="0"/>
              <a:buChar char="•"/>
            </a:pPr>
            <a:r>
              <a:rPr lang="en-US" dirty="0"/>
              <a:t>In the </a:t>
            </a:r>
            <a:r>
              <a:rPr lang="en-US" b="1" dirty="0"/>
              <a:t>Transparency</a:t>
            </a:r>
            <a:r>
              <a:rPr lang="en-US" dirty="0"/>
              <a:t> box, enter </a:t>
            </a:r>
            <a:r>
              <a:rPr lang="en-US" b="1" dirty="0"/>
              <a:t>70%</a:t>
            </a:r>
            <a:r>
              <a:rPr lang="en-US" dirty="0"/>
              <a:t>.</a:t>
            </a:r>
          </a:p>
          <a:p>
            <a:pPr marL="693218" lvl="1" indent="-231073">
              <a:buFont typeface="Arial" pitchFamily="34" charset="0"/>
              <a:buChar char="•"/>
            </a:pPr>
            <a:r>
              <a:rPr lang="en-US" dirty="0"/>
              <a:t>In the </a:t>
            </a:r>
            <a:r>
              <a:rPr lang="en-US" b="1" dirty="0"/>
              <a:t>Size</a:t>
            </a:r>
            <a:r>
              <a:rPr lang="en-US" dirty="0"/>
              <a:t> box, enter </a:t>
            </a:r>
            <a:r>
              <a:rPr lang="en-US" b="1" dirty="0"/>
              <a:t>110%</a:t>
            </a:r>
            <a:r>
              <a:rPr lang="en-US" dirty="0"/>
              <a:t>.</a:t>
            </a:r>
          </a:p>
          <a:p>
            <a:pPr marL="693218" lvl="1" indent="-231073">
              <a:buFont typeface="Arial" pitchFamily="34" charset="0"/>
              <a:buChar char="•"/>
            </a:pPr>
            <a:r>
              <a:rPr lang="en-US" dirty="0"/>
              <a:t>In the </a:t>
            </a:r>
            <a:r>
              <a:rPr lang="en-US" b="1" dirty="0"/>
              <a:t>Blur</a:t>
            </a:r>
            <a:r>
              <a:rPr lang="en-US" dirty="0"/>
              <a:t> box, enter </a:t>
            </a:r>
            <a:r>
              <a:rPr lang="en-US" b="1" dirty="0"/>
              <a:t>28 pt</a:t>
            </a:r>
            <a:r>
              <a:rPr lang="en-US" dirty="0"/>
              <a:t>. </a:t>
            </a:r>
          </a:p>
          <a:p>
            <a:pPr marL="693218" lvl="1" indent="-231073">
              <a:buFont typeface="Arial" pitchFamily="34" charset="0"/>
              <a:buChar char="•"/>
            </a:pPr>
            <a:r>
              <a:rPr lang="en-US" dirty="0"/>
              <a:t>In the </a:t>
            </a:r>
            <a:r>
              <a:rPr lang="en-US" b="1" dirty="0"/>
              <a:t>Angle</a:t>
            </a:r>
            <a:r>
              <a:rPr lang="en-US" dirty="0"/>
              <a:t> box, enter </a:t>
            </a:r>
            <a:r>
              <a:rPr lang="en-US" b="1" dirty="0"/>
              <a:t>190°</a:t>
            </a:r>
            <a:r>
              <a:rPr lang="en-US" dirty="0"/>
              <a:t>.</a:t>
            </a:r>
          </a:p>
          <a:p>
            <a:pPr marL="693218" lvl="1" indent="-231073">
              <a:buFont typeface="Arial" pitchFamily="34" charset="0"/>
              <a:buChar char="•"/>
            </a:pPr>
            <a:r>
              <a:rPr lang="en-US" dirty="0"/>
              <a:t>In the </a:t>
            </a:r>
            <a:r>
              <a:rPr lang="en-US" b="1" dirty="0"/>
              <a:t>Distance</a:t>
            </a:r>
            <a:r>
              <a:rPr lang="en-US" dirty="0"/>
              <a:t> box, enter </a:t>
            </a:r>
            <a:r>
              <a:rPr lang="en-US" b="1" dirty="0"/>
              <a:t>20 pt</a:t>
            </a:r>
            <a:r>
              <a:rPr lang="en-US" dirty="0"/>
              <a:t>. </a:t>
            </a:r>
          </a:p>
          <a:p>
            <a:pPr marL="231073" indent="-231073">
              <a:buFont typeface="+mj-lt"/>
              <a:buAutoNum type="arabicPeriod"/>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93218" lvl="1" indent="-231073">
              <a:buFont typeface="Arial" pitchFamily="34" charset="0"/>
              <a:buChar cha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93218" lvl="1" indent="-231073">
              <a:buFont typeface="Arial" pitchFamily="34" charset="0"/>
              <a:buChar cha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93218" lvl="1" indent="-231073">
              <a:buFont typeface="Arial" pitchFamily="34" charset="0"/>
              <a:buChar cha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31073" indent="-231073">
              <a:buFont typeface="+mj-lt"/>
              <a:buAutoNum type="arabicPeriod"/>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1073" indent="-231073">
              <a:buFont typeface="+mj-lt"/>
              <a:buAutoNum type="arabicPeriod"/>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1073" indent="-231073" defTabSz="924292">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93218" lvl="1" indent="-231073" defTabSz="924292">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93218" lvl="1" indent="-231073" defTabSz="924292">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31073" indent="-231073">
              <a:buFont typeface="+mj-lt"/>
              <a:buAutoNum type="arabicPeriod"/>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31073" indent="-231073">
              <a:buFont typeface="+mj-lt"/>
              <a:buAutoNum type="arabicPeriod"/>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1073" indent="-231073">
              <a:buFont typeface="+mj-lt"/>
              <a:buAutoNum type="arabicPeriod"/>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93218" lvl="1" indent="-231073" defTabSz="924292">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93218" lvl="1" indent="-231073" defTabSz="924292">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31073" indent="-231073">
              <a:buFont typeface="+mj-lt"/>
              <a:buAutoNum type="arabicPeriod"/>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31073" indent="-231073">
              <a:buFont typeface="+mj-lt"/>
              <a:buAutoNum type="arabicPeriod"/>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31073" indent="-231073" defTabSz="924292">
              <a:buFont typeface="+mj-lt"/>
              <a:buAutoNum type="arabicPeriod"/>
              <a:defRPr/>
            </a:pPr>
            <a:endParaRPr lang="en-US" dirty="0"/>
          </a:p>
          <a:p>
            <a:pPr marL="231073" indent="-231073" defTabSz="924292">
              <a:buFont typeface="+mj-lt"/>
              <a:buAutoNum type="arabicPeriod"/>
              <a:defRPr/>
            </a:pPr>
            <a:endParaRPr lang="en-US" dirty="0"/>
          </a:p>
          <a:p>
            <a:pPr defTabSz="924292">
              <a:defRPr/>
            </a:pPr>
            <a:r>
              <a:rPr lang="en-US" dirty="0"/>
              <a:t>To add text to this slide, do the following: </a:t>
            </a:r>
          </a:p>
          <a:p>
            <a:pPr marL="231073" indent="-231073" defTabSz="924292">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31073" indent="-231073" defTabSz="924292">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31073" indent="-231073" defTabSz="924292">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31073" indent="-231073" defTabSz="924292">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31073" indent="-231073" defTabSz="924292">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31073" indent="-231073" defTabSz="924292">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31073" indent="-231073" defTabSz="924292">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93218" lvl="1" indent="-231073" defTabSz="924292">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93218" lvl="1" indent="-231073" defTabSz="924292">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31073" indent="-231073" defTabSz="924292">
              <a:buFont typeface="+mj-lt"/>
              <a:buAutoNum type="arabicPeriod"/>
              <a:defRPr/>
            </a:pPr>
            <a:r>
              <a:rPr lang="en-US" dirty="0"/>
              <a:t>Drag the square blue adjustment handles on the top and bottom of the text box to adjust the height so that the text is centered on the top face of the red cube. </a:t>
            </a:r>
          </a:p>
          <a:p>
            <a:pPr marL="231073" indent="-231073" defTabSz="924292">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31073" indent="-231073" defTabSz="924292">
              <a:buFont typeface="+mj-lt"/>
              <a:buAutoNum type="arabicPeriod"/>
              <a:defRPr/>
            </a:pPr>
            <a:r>
              <a:rPr lang="en-US" dirty="0"/>
              <a:t>Click in the second text box and edit the text.</a:t>
            </a:r>
          </a:p>
          <a:p>
            <a:pPr marL="231073" indent="-231073" defTabSz="924292">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31073" indent="-231073" defTabSz="924292">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31073" indent="-231073" defTabSz="924292">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93218" lvl="1" indent="-231073" defTabSz="924292">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93218" lvl="1" indent="-231073" defTabSz="924292">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31073" indent="-231073" defTabSz="924292">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31073" indent="-231073" defTabSz="924292">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1073" indent="-231073" defTabSz="924292">
              <a:buFont typeface="+mj-lt"/>
              <a:buAutoNum type="arabicPeriod"/>
              <a:defRPr/>
            </a:pPr>
            <a:r>
              <a:rPr lang="en-US" dirty="0"/>
              <a:t>Click in the third text box and edit the text.</a:t>
            </a:r>
          </a:p>
          <a:p>
            <a:pPr marL="231073" indent="-231073" defTabSz="924292">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31073" indent="-231073" defTabSz="924292">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93218" lvl="1" indent="-231073" defTabSz="924292">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93218" lvl="1" indent="-231073" defTabSz="924292">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31073" indent="-231073" defTabSz="924292">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31073" indent="-231073" defTabSz="924292">
              <a:defRPr/>
            </a:pPr>
            <a:endParaRPr lang="en-US" dirty="0"/>
          </a:p>
          <a:p>
            <a:endParaRPr lang="en-US" dirty="0"/>
          </a:p>
          <a:p>
            <a:r>
              <a:rPr lang="en-US" dirty="0"/>
              <a:t>To reproduce the background effects on this slide, do the following:</a:t>
            </a:r>
          </a:p>
          <a:p>
            <a:pPr marL="231073" indent="-231073">
              <a:buFont typeface="+mj-lt"/>
              <a:buAutoNum type="arabicPeriod"/>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93218" lvl="1" indent="-231073">
              <a:buFont typeface="Arial" pitchFamily="34" charset="0"/>
              <a:buChar char="•"/>
            </a:pPr>
            <a:r>
              <a:rPr lang="en-US" dirty="0"/>
              <a:t>In the </a:t>
            </a:r>
            <a:r>
              <a:rPr lang="en-US" b="1" dirty="0"/>
              <a:t>Type</a:t>
            </a:r>
            <a:r>
              <a:rPr lang="en-US" dirty="0"/>
              <a:t> list, select </a:t>
            </a:r>
            <a:r>
              <a:rPr lang="en-US" b="1" dirty="0"/>
              <a:t>Radial</a:t>
            </a:r>
            <a:r>
              <a:rPr lang="en-US" dirty="0"/>
              <a:t>.</a:t>
            </a:r>
          </a:p>
          <a:p>
            <a:pPr marL="693218" lvl="1" indent="-231073">
              <a:buFont typeface="Arial" pitchFamily="34" charset="0"/>
              <a:buChar cha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93218" lvl="1" indent="-231073">
              <a:buFont typeface="Arial" pitchFamily="34" charset="0"/>
              <a:buChar cha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31073" indent="-231073">
              <a:buFont typeface="+mj-lt"/>
              <a:buAutoNum type="arabicPeriod"/>
            </a:pPr>
            <a:r>
              <a:rPr lang="en-US" dirty="0"/>
              <a:t>Also under </a:t>
            </a:r>
            <a:r>
              <a:rPr lang="en-US" b="1" dirty="0"/>
              <a:t>Gradient stops</a:t>
            </a:r>
            <a:r>
              <a:rPr lang="en-US" dirty="0"/>
              <a:t>, customize the gradient stops as follows:</a:t>
            </a:r>
          </a:p>
          <a:p>
            <a:pPr marL="693218" lvl="1" indent="-231073">
              <a:buFont typeface="Arial" pitchFamily="34" charset="0"/>
              <a:buChar char="•"/>
            </a:pPr>
            <a:r>
              <a:rPr lang="en-US" dirty="0"/>
              <a:t>Select the first stop in the slider, and then do the following: </a:t>
            </a:r>
          </a:p>
          <a:p>
            <a:pPr marL="1155364" lvl="2" indent="-231073">
              <a:buFont typeface="Arial" pitchFamily="34" charset="0"/>
              <a:buChar char="•"/>
            </a:pPr>
            <a:r>
              <a:rPr lang="en-US" dirty="0"/>
              <a:t>In the </a:t>
            </a:r>
            <a:r>
              <a:rPr lang="en-US" b="1" dirty="0"/>
              <a:t>Position </a:t>
            </a:r>
            <a:r>
              <a:rPr lang="en-US" dirty="0"/>
              <a:t>box, enter </a:t>
            </a:r>
            <a:r>
              <a:rPr lang="en-US" b="1" dirty="0"/>
              <a:t>0%</a:t>
            </a:r>
            <a:r>
              <a:rPr lang="en-US" dirty="0"/>
              <a:t>.</a:t>
            </a:r>
          </a:p>
          <a:p>
            <a:pPr marL="1155364" lvl="2" indent="-231073">
              <a:buFont typeface="Arial" pitchFamily="34" charset="0"/>
              <a:buChar cha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55364" lvl="2" indent="-231073">
              <a:buFont typeface="Arial" pitchFamily="34" charset="0"/>
              <a:buChar char="•"/>
            </a:pPr>
            <a:r>
              <a:rPr lang="en-US" dirty="0"/>
              <a:t>In the </a:t>
            </a:r>
            <a:r>
              <a:rPr lang="en-US" b="1" dirty="0"/>
              <a:t>Transparency</a:t>
            </a:r>
            <a:r>
              <a:rPr lang="en-US" dirty="0"/>
              <a:t> box, enter </a:t>
            </a:r>
            <a:r>
              <a:rPr lang="en-US" b="1" dirty="0"/>
              <a:t>0%</a:t>
            </a:r>
            <a:r>
              <a:rPr lang="en-US" dirty="0"/>
              <a:t>. </a:t>
            </a:r>
          </a:p>
          <a:p>
            <a:pPr marL="693218" lvl="1" indent="-231073">
              <a:buFont typeface="Arial" pitchFamily="34" charset="0"/>
              <a:buChar char="•"/>
            </a:pPr>
            <a:r>
              <a:rPr lang="en-US" dirty="0"/>
              <a:t>Select the next stop in the slider, and then do the following: </a:t>
            </a:r>
          </a:p>
          <a:p>
            <a:pPr marL="1155364" lvl="2" indent="-231073">
              <a:buFont typeface="Arial" pitchFamily="34" charset="0"/>
              <a:buChar char="•"/>
            </a:pPr>
            <a:r>
              <a:rPr lang="en-US" dirty="0"/>
              <a:t>In the </a:t>
            </a:r>
            <a:r>
              <a:rPr lang="en-US" b="1" dirty="0"/>
              <a:t>Position </a:t>
            </a:r>
            <a:r>
              <a:rPr lang="en-US" dirty="0"/>
              <a:t>box, enter </a:t>
            </a:r>
            <a:r>
              <a:rPr lang="en-US" b="1" dirty="0"/>
              <a:t>100%</a:t>
            </a:r>
            <a:r>
              <a:rPr lang="en-US" dirty="0"/>
              <a:t>.</a:t>
            </a:r>
          </a:p>
          <a:p>
            <a:pPr marL="1155364" lvl="2" indent="-231073" defTabSz="924292">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55364" lvl="2" indent="-231073">
              <a:buFont typeface="Arial" pitchFamily="34" charset="0"/>
              <a:buChar char="•"/>
            </a:pPr>
            <a:r>
              <a:rPr lang="en-US" dirty="0"/>
              <a:t>In the </a:t>
            </a:r>
            <a:r>
              <a:rPr lang="en-US" b="1" dirty="0"/>
              <a:t>Transparency</a:t>
            </a:r>
            <a:r>
              <a:rPr lang="en-US" dirty="0"/>
              <a:t> box, enter </a:t>
            </a:r>
            <a:r>
              <a:rPr lang="en-US" b="1" dirty="0"/>
              <a:t>0%</a:t>
            </a:r>
            <a:r>
              <a:rPr lang="en-US" dirty="0"/>
              <a:t>. </a:t>
            </a:r>
          </a:p>
        </p:txBody>
      </p:sp>
      <p:sp>
        <p:nvSpPr>
          <p:cNvPr id="6" name="Slide Image Placeholder 5"/>
          <p:cNvSpPr>
            <a:spLocks noGrp="1" noRot="1" noChangeAspect="1"/>
          </p:cNvSpPr>
          <p:nvPr>
            <p:ph type="sldImg"/>
          </p:nvPr>
        </p:nvSpPr>
        <p:spPr/>
      </p:sp>
    </p:spTree>
    <p:extLst>
      <p:ext uri="{BB962C8B-B14F-4D97-AF65-F5344CB8AC3E}">
        <p14:creationId xmlns:p14="http://schemas.microsoft.com/office/powerpoint/2010/main" val="638691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CD5785-8A43-4CC4-A705-D4AA7E8DB57F}" type="datetimeFigureOut">
              <a:rPr lang="en-US" smtClean="0">
                <a:solidFill>
                  <a:prstClr val="black">
                    <a:tint val="75000"/>
                  </a:prstClr>
                </a:solidFill>
              </a:rPr>
              <a:pPr/>
              <a:t>8/19/2015</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CD5785-8A43-4CC4-A705-D4AA7E8DB57F}" type="datetimeFigureOut">
              <a:rPr lang="en-US" smtClean="0">
                <a:solidFill>
                  <a:prstClr val="black">
                    <a:tint val="75000"/>
                  </a:prstClr>
                </a:solidFill>
              </a:rPr>
              <a:pPr/>
              <a:t>8/19/2015</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61617506"/>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5" name="Rectangle 4"/>
          <p:cNvSpPr/>
          <p:nvPr/>
        </p:nvSpPr>
        <p:spPr>
          <a:xfrm>
            <a:off x="1319563" y="526356"/>
            <a:ext cx="1600200" cy="1600200"/>
          </a:xfrm>
          <a:prstGeom prst="rect">
            <a:avLst/>
          </a:prstGeom>
          <a:solidFill>
            <a:srgbClr val="5DC7D9"/>
          </a:solidFill>
          <a:ln>
            <a:noFill/>
          </a:ln>
          <a:effectLst/>
          <a:scene3d>
            <a:camera prst="isometricTopUp"/>
            <a:lightRig rig="threePt" dir="t"/>
          </a:scene3d>
          <a:sp3d extrusionH="1651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Rectangle 5"/>
          <p:cNvSpPr/>
          <p:nvPr/>
        </p:nvSpPr>
        <p:spPr>
          <a:xfrm>
            <a:off x="480093" y="1760945"/>
            <a:ext cx="1600200" cy="1600200"/>
          </a:xfrm>
          <a:prstGeom prst="rect">
            <a:avLst/>
          </a:prstGeom>
          <a:solidFill>
            <a:srgbClr val="E9605D"/>
          </a:solidFill>
          <a:ln>
            <a:noFill/>
          </a:ln>
          <a:effectLst>
            <a:outerShdw blurRad="355600" dist="254000" dir="11400000" sx="110000" sy="110000" algn="tr" rotWithShape="0">
              <a:prstClr val="black">
                <a:alpha val="30000"/>
              </a:prstClr>
            </a:outerShdw>
          </a:effectLst>
          <a:scene3d>
            <a:camera prst="isometricTopUp"/>
            <a:lightRig rig="threePt" dir="t"/>
          </a:scene3d>
          <a:sp3d extrusionH="165100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4000" dirty="0">
              <a:solidFill>
                <a:prstClr val="black"/>
              </a:solidFill>
              <a:latin typeface="Franklin Gothic Medium Cond" pitchFamily="34" charset="0"/>
            </a:endParaRPr>
          </a:p>
        </p:txBody>
      </p:sp>
      <p:sp>
        <p:nvSpPr>
          <p:cNvPr id="9" name="TextBox 8"/>
          <p:cNvSpPr txBox="1"/>
          <p:nvPr/>
        </p:nvSpPr>
        <p:spPr>
          <a:xfrm>
            <a:off x="2010007" y="1876171"/>
            <a:ext cx="1326517" cy="400110"/>
          </a:xfrm>
          <a:prstGeom prst="rect">
            <a:avLst/>
          </a:prstGeom>
          <a:noFill/>
        </p:spPr>
        <p:txBody>
          <a:bodyPr wrap="none" rtlCol="0">
            <a:spAutoFit/>
            <a:scene3d>
              <a:camera prst="isometricRightUp"/>
              <a:lightRig rig="threePt" dir="t"/>
            </a:scene3d>
          </a:bodyPr>
          <a:lstStyle/>
          <a:p>
            <a:pPr algn="ctr"/>
            <a:r>
              <a:rPr lang="en-US" sz="2000" dirty="0" smtClean="0">
                <a:solidFill>
                  <a:prstClr val="black"/>
                </a:solidFill>
                <a:latin typeface="Franklin Gothic Medium Cond" pitchFamily="34" charset="0"/>
              </a:rPr>
              <a:t>Interviewing</a:t>
            </a:r>
            <a:endParaRPr lang="en-US" sz="2400" dirty="0">
              <a:solidFill>
                <a:prstClr val="black"/>
              </a:solidFill>
              <a:latin typeface="Franklin Gothic Medium Cond" pitchFamily="34" charset="0"/>
            </a:endParaRPr>
          </a:p>
        </p:txBody>
      </p:sp>
      <p:sp>
        <p:nvSpPr>
          <p:cNvPr id="8" name="TextBox 7"/>
          <p:cNvSpPr txBox="1"/>
          <p:nvPr/>
        </p:nvSpPr>
        <p:spPr>
          <a:xfrm>
            <a:off x="934068" y="1800388"/>
            <a:ext cx="738664" cy="1521314"/>
          </a:xfrm>
          <a:prstGeom prst="rect">
            <a:avLst/>
          </a:prstGeom>
          <a:noFill/>
        </p:spPr>
        <p:txBody>
          <a:bodyPr vert="vert" wrap="none" rtlCol="0">
            <a:spAutoFit/>
            <a:scene3d>
              <a:camera prst="isometricTopUp"/>
              <a:lightRig rig="threePt" dir="t"/>
            </a:scene3d>
          </a:bodyPr>
          <a:lstStyle/>
          <a:p>
            <a:pPr algn="ctr"/>
            <a:r>
              <a:rPr lang="en-US" dirty="0" smtClean="0">
                <a:solidFill>
                  <a:prstClr val="black"/>
                </a:solidFill>
                <a:latin typeface="Franklin Gothic Medium Cond" pitchFamily="34" charset="0"/>
              </a:rPr>
              <a:t>Effective </a:t>
            </a:r>
          </a:p>
          <a:p>
            <a:pPr algn="ctr"/>
            <a:r>
              <a:rPr lang="en-US" dirty="0" smtClean="0">
                <a:solidFill>
                  <a:prstClr val="black"/>
                </a:solidFill>
                <a:latin typeface="Franklin Gothic Medium Cond" pitchFamily="34" charset="0"/>
              </a:rPr>
              <a:t>Job Search Skills</a:t>
            </a:r>
            <a:endParaRPr lang="en-US" dirty="0">
              <a:solidFill>
                <a:prstClr val="black"/>
              </a:solidFill>
              <a:latin typeface="Franklin Gothic Medium Cond" pitchFamily="34" charset="0"/>
            </a:endParaRPr>
          </a:p>
        </p:txBody>
      </p:sp>
      <p:sp>
        <p:nvSpPr>
          <p:cNvPr id="2" name="TextBox 1"/>
          <p:cNvSpPr txBox="1"/>
          <p:nvPr/>
        </p:nvSpPr>
        <p:spPr>
          <a:xfrm>
            <a:off x="2533161" y="39429"/>
            <a:ext cx="5066642" cy="1261884"/>
          </a:xfrm>
          <a:prstGeom prst="rect">
            <a:avLst/>
          </a:prstGeom>
          <a:noFill/>
          <a:ln>
            <a:noFill/>
          </a:ln>
        </p:spPr>
        <p:txBody>
          <a:bodyPr wrap="square" rtlCol="0">
            <a:spAutoFit/>
          </a:bodyPr>
          <a:lstStyle/>
          <a:p>
            <a:pPr algn="ctr"/>
            <a:r>
              <a:rPr lang="en-US" sz="60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Power Hour +</a:t>
            </a:r>
          </a:p>
          <a:p>
            <a:pPr algn="ctr"/>
            <a:r>
              <a:rPr lang="en-US" sz="1600" dirty="0" smtClean="0"/>
              <a:t>Hosted by Career Services</a:t>
            </a:r>
            <a:endParaRPr lang="en-US" sz="1600" dirty="0"/>
          </a:p>
        </p:txBody>
      </p:sp>
      <p:sp>
        <p:nvSpPr>
          <p:cNvPr id="12" name="TextBox 11"/>
          <p:cNvSpPr txBox="1"/>
          <p:nvPr/>
        </p:nvSpPr>
        <p:spPr>
          <a:xfrm>
            <a:off x="21131" y="3253232"/>
            <a:ext cx="1329082" cy="461665"/>
          </a:xfrm>
          <a:prstGeom prst="rect">
            <a:avLst/>
          </a:prstGeom>
          <a:noFill/>
        </p:spPr>
        <p:txBody>
          <a:bodyPr wrap="none" rtlCol="0">
            <a:spAutoFit/>
            <a:scene3d>
              <a:camera prst="isometricLeftDown"/>
              <a:lightRig rig="threePt" dir="t"/>
            </a:scene3d>
          </a:bodyPr>
          <a:lstStyle/>
          <a:p>
            <a:pPr algn="ctr"/>
            <a:r>
              <a:rPr lang="en-US" sz="2400" dirty="0" smtClean="0">
                <a:solidFill>
                  <a:prstClr val="black"/>
                </a:solidFill>
                <a:latin typeface="Franklin Gothic Medium Cond" pitchFamily="34" charset="0"/>
              </a:rPr>
              <a:t>Soft Skills</a:t>
            </a:r>
            <a:endParaRPr lang="en-US" sz="2400" dirty="0">
              <a:solidFill>
                <a:prstClr val="black"/>
              </a:solidFill>
              <a:latin typeface="Franklin Gothic Medium Cond" pitchFamily="34" charset="0"/>
            </a:endParaRPr>
          </a:p>
        </p:txBody>
      </p:sp>
      <p:sp>
        <p:nvSpPr>
          <p:cNvPr id="13" name="TextBox 12"/>
          <p:cNvSpPr txBox="1"/>
          <p:nvPr/>
        </p:nvSpPr>
        <p:spPr>
          <a:xfrm>
            <a:off x="1856725" y="522274"/>
            <a:ext cx="492443" cy="1584729"/>
          </a:xfrm>
          <a:prstGeom prst="rect">
            <a:avLst/>
          </a:prstGeom>
          <a:noFill/>
        </p:spPr>
        <p:txBody>
          <a:bodyPr vert="vert" wrap="none" rtlCol="0">
            <a:spAutoFit/>
            <a:scene3d>
              <a:camera prst="isometricTopUp"/>
              <a:lightRig rig="threePt" dir="t"/>
            </a:scene3d>
          </a:bodyPr>
          <a:lstStyle/>
          <a:p>
            <a:pPr algn="ctr"/>
            <a:r>
              <a:rPr lang="en-US" sz="2000" dirty="0" smtClean="0">
                <a:solidFill>
                  <a:prstClr val="black"/>
                </a:solidFill>
                <a:latin typeface="Franklin Gothic Medium Cond" pitchFamily="34" charset="0"/>
              </a:rPr>
              <a:t>Communication</a:t>
            </a:r>
            <a:endParaRPr lang="en-US" sz="2000" dirty="0">
              <a:solidFill>
                <a:prstClr val="black"/>
              </a:solidFill>
              <a:latin typeface="Franklin Gothic Medium Cond" pitchFamily="34" charset="0"/>
            </a:endParaRPr>
          </a:p>
        </p:txBody>
      </p:sp>
      <p:sp>
        <p:nvSpPr>
          <p:cNvPr id="7" name="Rectangle 6"/>
          <p:cNvSpPr/>
          <p:nvPr/>
        </p:nvSpPr>
        <p:spPr>
          <a:xfrm>
            <a:off x="2287838" y="2214952"/>
            <a:ext cx="1600200" cy="1600200"/>
          </a:xfrm>
          <a:prstGeom prst="rect">
            <a:avLst/>
          </a:prstGeom>
          <a:solidFill>
            <a:srgbClr val="F79A5B"/>
          </a:solidFill>
          <a:ln>
            <a:noFill/>
          </a:ln>
          <a:effectLst>
            <a:outerShdw blurRad="355600" dist="254000" dir="11400000" sx="110000" sy="110000" algn="tr" rotWithShape="0">
              <a:prstClr val="black">
                <a:alpha val="30000"/>
              </a:prstClr>
            </a:outerShdw>
          </a:effectLst>
          <a:scene3d>
            <a:camera prst="isometricTopUp"/>
            <a:lightRig rig="threePt" dir="t"/>
          </a:scene3d>
          <a:sp3d extrusionH="1651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TextBox 9"/>
          <p:cNvSpPr txBox="1"/>
          <p:nvPr/>
        </p:nvSpPr>
        <p:spPr>
          <a:xfrm>
            <a:off x="1752754" y="3446580"/>
            <a:ext cx="1414554" cy="1015663"/>
          </a:xfrm>
          <a:prstGeom prst="rect">
            <a:avLst/>
          </a:prstGeom>
          <a:noFill/>
        </p:spPr>
        <p:txBody>
          <a:bodyPr wrap="none" rtlCol="0">
            <a:spAutoFit/>
            <a:scene3d>
              <a:camera prst="isometricLeftDown"/>
              <a:lightRig rig="threePt" dir="t"/>
            </a:scene3d>
          </a:bodyPr>
          <a:lstStyle/>
          <a:p>
            <a:pPr algn="ctr"/>
            <a:r>
              <a:rPr lang="en-US" sz="2000" dirty="0" smtClean="0">
                <a:solidFill>
                  <a:prstClr val="black"/>
                </a:solidFill>
                <a:latin typeface="Franklin Gothic Medium Cond" pitchFamily="34" charset="0"/>
              </a:rPr>
              <a:t>Résumés</a:t>
            </a:r>
          </a:p>
          <a:p>
            <a:pPr algn="ctr"/>
            <a:r>
              <a:rPr lang="en-US" sz="2000" dirty="0" smtClean="0">
                <a:solidFill>
                  <a:prstClr val="black"/>
                </a:solidFill>
                <a:latin typeface="Franklin Gothic Medium Cond" pitchFamily="34" charset="0"/>
              </a:rPr>
              <a:t>&amp;</a:t>
            </a:r>
          </a:p>
          <a:p>
            <a:pPr algn="ctr"/>
            <a:r>
              <a:rPr lang="en-US" sz="2000" dirty="0" smtClean="0">
                <a:solidFill>
                  <a:prstClr val="black"/>
                </a:solidFill>
                <a:latin typeface="Franklin Gothic Medium Cond" pitchFamily="34" charset="0"/>
              </a:rPr>
              <a:t>Cover Letters</a:t>
            </a:r>
            <a:endParaRPr lang="en-US" sz="2000" dirty="0">
              <a:solidFill>
                <a:prstClr val="black"/>
              </a:solidFill>
              <a:latin typeface="Franklin Gothic Medium Cond" pitchFamily="34" charset="0"/>
            </a:endParaRPr>
          </a:p>
        </p:txBody>
      </p:sp>
      <p:sp>
        <p:nvSpPr>
          <p:cNvPr id="11" name="TextBox 10"/>
          <p:cNvSpPr txBox="1"/>
          <p:nvPr/>
        </p:nvSpPr>
        <p:spPr>
          <a:xfrm>
            <a:off x="3035382" y="3675891"/>
            <a:ext cx="1334020" cy="646331"/>
          </a:xfrm>
          <a:prstGeom prst="rect">
            <a:avLst/>
          </a:prstGeom>
          <a:noFill/>
        </p:spPr>
        <p:txBody>
          <a:bodyPr wrap="none" rtlCol="0">
            <a:spAutoFit/>
            <a:scene3d>
              <a:camera prst="isometricRightUp"/>
              <a:lightRig rig="threePt" dir="t"/>
            </a:scene3d>
          </a:bodyPr>
          <a:lstStyle/>
          <a:p>
            <a:pPr algn="ctr"/>
            <a:r>
              <a:rPr lang="en-US" dirty="0" smtClean="0">
                <a:solidFill>
                  <a:prstClr val="black"/>
                </a:solidFill>
                <a:latin typeface="Franklin Gothic Medium Cond" pitchFamily="34" charset="0"/>
              </a:rPr>
              <a:t>Social Media </a:t>
            </a:r>
          </a:p>
          <a:p>
            <a:pPr algn="ctr"/>
            <a:r>
              <a:rPr lang="en-US" dirty="0" smtClean="0">
                <a:solidFill>
                  <a:prstClr val="black"/>
                </a:solidFill>
                <a:latin typeface="Franklin Gothic Medium Cond" pitchFamily="34" charset="0"/>
              </a:rPr>
              <a:t>Etiquette</a:t>
            </a:r>
            <a:endParaRPr lang="en-US" dirty="0">
              <a:solidFill>
                <a:prstClr val="black"/>
              </a:solidFill>
              <a:latin typeface="Franklin Gothic Medium Cond" pitchFamily="34" charset="0"/>
            </a:endParaRPr>
          </a:p>
        </p:txBody>
      </p:sp>
      <p:sp>
        <p:nvSpPr>
          <p:cNvPr id="14" name="TextBox 13"/>
          <p:cNvSpPr txBox="1"/>
          <p:nvPr/>
        </p:nvSpPr>
        <p:spPr>
          <a:xfrm>
            <a:off x="2631807" y="2398857"/>
            <a:ext cx="800219" cy="1305614"/>
          </a:xfrm>
          <a:prstGeom prst="rect">
            <a:avLst/>
          </a:prstGeom>
          <a:noFill/>
        </p:spPr>
        <p:txBody>
          <a:bodyPr vert="vert" wrap="none" rtlCol="0">
            <a:spAutoFit/>
            <a:scene3d>
              <a:camera prst="isometricTopUp"/>
              <a:lightRig rig="threePt" dir="t"/>
            </a:scene3d>
          </a:bodyPr>
          <a:lstStyle/>
          <a:p>
            <a:pPr algn="ctr"/>
            <a:r>
              <a:rPr lang="en-US" sz="2000" dirty="0" smtClean="0">
                <a:solidFill>
                  <a:prstClr val="black"/>
                </a:solidFill>
                <a:latin typeface="Franklin Gothic Medium Cond" pitchFamily="34" charset="0"/>
              </a:rPr>
              <a:t>Transferable </a:t>
            </a:r>
          </a:p>
          <a:p>
            <a:pPr algn="ctr"/>
            <a:r>
              <a:rPr lang="en-US" sz="2000" dirty="0" smtClean="0">
                <a:solidFill>
                  <a:prstClr val="black"/>
                </a:solidFill>
                <a:latin typeface="Franklin Gothic Medium Cond" pitchFamily="34" charset="0"/>
              </a:rPr>
              <a:t>Skills</a:t>
            </a:r>
            <a:endParaRPr lang="en-US" sz="2000" dirty="0">
              <a:solidFill>
                <a:prstClr val="black"/>
              </a:solidFill>
              <a:latin typeface="Franklin Gothic Medium Cond" pitchFamily="34" charset="0"/>
            </a:endParaRPr>
          </a:p>
        </p:txBody>
      </p:sp>
      <p:sp>
        <p:nvSpPr>
          <p:cNvPr id="16" name="TextBox 15"/>
          <p:cNvSpPr txBox="1"/>
          <p:nvPr/>
        </p:nvSpPr>
        <p:spPr>
          <a:xfrm>
            <a:off x="163778" y="6395723"/>
            <a:ext cx="4592506" cy="253916"/>
          </a:xfrm>
          <a:prstGeom prst="rect">
            <a:avLst/>
          </a:prstGeom>
          <a:noFill/>
        </p:spPr>
        <p:txBody>
          <a:bodyPr wrap="square" rtlCol="0">
            <a:spAutoFit/>
          </a:bodyPr>
          <a:lstStyle/>
          <a:p>
            <a:r>
              <a:rPr lang="en-US" sz="1050" dirty="0" smtClean="0"/>
              <a:t>A Unit of the Technical College System of Georgia. Equal Opportunity Institution. </a:t>
            </a:r>
            <a:endParaRPr lang="en-US" sz="1050" dirty="0"/>
          </a:p>
        </p:txBody>
      </p:sp>
      <p:pic>
        <p:nvPicPr>
          <p:cNvPr id="1030" name="Picture 6" descr="http://ea.chattahoocheetech.edu/Shared%20Documents/CTC%20Logos/Logos%20-%20Discover%20You/Discover%20You%20Blac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1295" y="5748632"/>
            <a:ext cx="3578225" cy="557408"/>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125735" y="4832217"/>
            <a:ext cx="2134672" cy="523220"/>
          </a:xfrm>
          <a:prstGeom prst="rect">
            <a:avLst/>
          </a:prstGeom>
          <a:noFill/>
        </p:spPr>
        <p:txBody>
          <a:bodyPr wrap="square" rtlCol="0">
            <a:spAutoFit/>
          </a:bodyPr>
          <a:lstStyle/>
          <a:p>
            <a:r>
              <a:rPr lang="en-US" sz="1400" b="1" dirty="0" smtClean="0">
                <a:solidFill>
                  <a:srgbClr val="7030A0"/>
                </a:solidFill>
              </a:rPr>
              <a:t>LIGHT REFRESHMENTS WILL BE SERVED</a:t>
            </a:r>
            <a:endParaRPr lang="en-US" sz="1400" b="1" dirty="0">
              <a:solidFill>
                <a:srgbClr val="7030A0"/>
              </a:solidFill>
            </a:endParaRPr>
          </a:p>
        </p:txBody>
      </p:sp>
      <p:pic>
        <p:nvPicPr>
          <p:cNvPr id="3" name="Picture 2"/>
          <p:cNvPicPr>
            <a:picLocks noChangeAspect="1"/>
          </p:cNvPicPr>
          <p:nvPr/>
        </p:nvPicPr>
        <p:blipFill>
          <a:blip r:embed="rId4"/>
          <a:stretch>
            <a:fillRect/>
          </a:stretch>
        </p:blipFill>
        <p:spPr>
          <a:xfrm>
            <a:off x="4740054" y="1445129"/>
            <a:ext cx="4194412" cy="4840644"/>
          </a:xfrm>
          <a:prstGeom prst="rect">
            <a:avLst/>
          </a:prstGeom>
        </p:spPr>
      </p:pic>
    </p:spTree>
    <p:extLst>
      <p:ext uri="{BB962C8B-B14F-4D97-AF65-F5344CB8AC3E}">
        <p14:creationId xmlns:p14="http://schemas.microsoft.com/office/powerpoint/2010/main" val="3025948058"/>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00">
            <a:alpha val="0"/>
          </a:srgbClr>
        </a:solidFill>
        <a:effectLst/>
      </p:bgPr>
    </p:bg>
    <p:spTree>
      <p:nvGrpSpPr>
        <p:cNvPr id="1" name=""/>
        <p:cNvGrpSpPr/>
        <p:nvPr/>
      </p:nvGrpSpPr>
      <p:grpSpPr>
        <a:xfrm>
          <a:off x="0" y="0"/>
          <a:ext cx="0" cy="0"/>
          <a:chOff x="0" y="0"/>
          <a:chExt cx="0" cy="0"/>
        </a:xfrm>
      </p:grpSpPr>
      <p:sp>
        <p:nvSpPr>
          <p:cNvPr id="5" name="Rectangle 4"/>
          <p:cNvSpPr/>
          <p:nvPr/>
        </p:nvSpPr>
        <p:spPr>
          <a:xfrm>
            <a:off x="1319563" y="526356"/>
            <a:ext cx="1600200" cy="1600200"/>
          </a:xfrm>
          <a:prstGeom prst="rect">
            <a:avLst/>
          </a:prstGeom>
          <a:solidFill>
            <a:srgbClr val="5DC7D9"/>
          </a:solidFill>
          <a:ln>
            <a:noFill/>
          </a:ln>
          <a:effectLst/>
          <a:scene3d>
            <a:camera prst="isometricTopUp"/>
            <a:lightRig rig="threePt" dir="t"/>
          </a:scene3d>
          <a:sp3d extrusionH="1651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Rectangle 5"/>
          <p:cNvSpPr/>
          <p:nvPr/>
        </p:nvSpPr>
        <p:spPr>
          <a:xfrm>
            <a:off x="480093" y="1760945"/>
            <a:ext cx="1600200" cy="1600200"/>
          </a:xfrm>
          <a:prstGeom prst="rect">
            <a:avLst/>
          </a:prstGeom>
          <a:solidFill>
            <a:srgbClr val="E9605D"/>
          </a:solidFill>
          <a:ln>
            <a:noFill/>
          </a:ln>
          <a:effectLst>
            <a:outerShdw blurRad="355600" dist="254000" dir="11400000" sx="110000" sy="110000" algn="tr" rotWithShape="0">
              <a:prstClr val="black">
                <a:alpha val="30000"/>
              </a:prstClr>
            </a:outerShdw>
          </a:effectLst>
          <a:scene3d>
            <a:camera prst="isometricTopUp"/>
            <a:lightRig rig="threePt" dir="t"/>
          </a:scene3d>
          <a:sp3d extrusionH="165100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4000" dirty="0">
              <a:solidFill>
                <a:prstClr val="black"/>
              </a:solidFill>
              <a:latin typeface="Franklin Gothic Medium Cond" pitchFamily="34" charset="0"/>
            </a:endParaRPr>
          </a:p>
        </p:txBody>
      </p:sp>
      <p:sp>
        <p:nvSpPr>
          <p:cNvPr id="9" name="TextBox 8"/>
          <p:cNvSpPr txBox="1"/>
          <p:nvPr/>
        </p:nvSpPr>
        <p:spPr>
          <a:xfrm>
            <a:off x="2010007" y="1876171"/>
            <a:ext cx="1326517" cy="400110"/>
          </a:xfrm>
          <a:prstGeom prst="rect">
            <a:avLst/>
          </a:prstGeom>
          <a:noFill/>
        </p:spPr>
        <p:txBody>
          <a:bodyPr wrap="none" rtlCol="0">
            <a:spAutoFit/>
            <a:scene3d>
              <a:camera prst="isometricRightUp"/>
              <a:lightRig rig="threePt" dir="t"/>
            </a:scene3d>
          </a:bodyPr>
          <a:lstStyle/>
          <a:p>
            <a:pPr algn="ctr"/>
            <a:r>
              <a:rPr lang="en-US" sz="2000" dirty="0" smtClean="0">
                <a:solidFill>
                  <a:prstClr val="black"/>
                </a:solidFill>
                <a:latin typeface="Franklin Gothic Medium Cond" pitchFamily="34" charset="0"/>
              </a:rPr>
              <a:t>Interviewing</a:t>
            </a:r>
            <a:endParaRPr lang="en-US" sz="2400" dirty="0">
              <a:solidFill>
                <a:prstClr val="black"/>
              </a:solidFill>
              <a:latin typeface="Franklin Gothic Medium Cond" pitchFamily="34" charset="0"/>
            </a:endParaRPr>
          </a:p>
        </p:txBody>
      </p:sp>
      <p:sp>
        <p:nvSpPr>
          <p:cNvPr id="8" name="TextBox 7"/>
          <p:cNvSpPr txBox="1"/>
          <p:nvPr/>
        </p:nvSpPr>
        <p:spPr>
          <a:xfrm>
            <a:off x="934068" y="1800388"/>
            <a:ext cx="738664" cy="1521314"/>
          </a:xfrm>
          <a:prstGeom prst="rect">
            <a:avLst/>
          </a:prstGeom>
          <a:noFill/>
        </p:spPr>
        <p:txBody>
          <a:bodyPr vert="vert" wrap="none" rtlCol="0">
            <a:spAutoFit/>
            <a:scene3d>
              <a:camera prst="isometricTopUp"/>
              <a:lightRig rig="threePt" dir="t"/>
            </a:scene3d>
          </a:bodyPr>
          <a:lstStyle/>
          <a:p>
            <a:pPr algn="ctr"/>
            <a:r>
              <a:rPr lang="en-US" dirty="0" smtClean="0">
                <a:solidFill>
                  <a:prstClr val="black"/>
                </a:solidFill>
                <a:latin typeface="Franklin Gothic Medium Cond" pitchFamily="34" charset="0"/>
              </a:rPr>
              <a:t>Effective </a:t>
            </a:r>
          </a:p>
          <a:p>
            <a:pPr algn="ctr"/>
            <a:r>
              <a:rPr lang="en-US" dirty="0" smtClean="0">
                <a:solidFill>
                  <a:prstClr val="black"/>
                </a:solidFill>
                <a:latin typeface="Franklin Gothic Medium Cond" pitchFamily="34" charset="0"/>
              </a:rPr>
              <a:t>Job Search Skills</a:t>
            </a:r>
            <a:endParaRPr lang="en-US" dirty="0">
              <a:solidFill>
                <a:prstClr val="black"/>
              </a:solidFill>
              <a:latin typeface="Franklin Gothic Medium Cond" pitchFamily="34" charset="0"/>
            </a:endParaRPr>
          </a:p>
        </p:txBody>
      </p:sp>
      <p:sp>
        <p:nvSpPr>
          <p:cNvPr id="2" name="TextBox 1"/>
          <p:cNvSpPr txBox="1"/>
          <p:nvPr/>
        </p:nvSpPr>
        <p:spPr>
          <a:xfrm>
            <a:off x="2533161" y="39429"/>
            <a:ext cx="5066642" cy="1261884"/>
          </a:xfrm>
          <a:prstGeom prst="rect">
            <a:avLst/>
          </a:prstGeom>
          <a:noFill/>
          <a:ln>
            <a:noFill/>
          </a:ln>
        </p:spPr>
        <p:txBody>
          <a:bodyPr wrap="square" rtlCol="0">
            <a:spAutoFit/>
          </a:bodyPr>
          <a:lstStyle/>
          <a:p>
            <a:pPr algn="ctr"/>
            <a:r>
              <a:rPr lang="en-US" sz="60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Power Hour +</a:t>
            </a:r>
          </a:p>
          <a:p>
            <a:pPr algn="ctr"/>
            <a:r>
              <a:rPr lang="en-US" sz="1600" dirty="0" smtClean="0"/>
              <a:t>Hosted by Career Services</a:t>
            </a:r>
            <a:endParaRPr lang="en-US" sz="1600" dirty="0"/>
          </a:p>
        </p:txBody>
      </p:sp>
      <p:sp>
        <p:nvSpPr>
          <p:cNvPr id="12" name="TextBox 11"/>
          <p:cNvSpPr txBox="1"/>
          <p:nvPr/>
        </p:nvSpPr>
        <p:spPr>
          <a:xfrm>
            <a:off x="21131" y="3253232"/>
            <a:ext cx="1329082" cy="461665"/>
          </a:xfrm>
          <a:prstGeom prst="rect">
            <a:avLst/>
          </a:prstGeom>
          <a:noFill/>
        </p:spPr>
        <p:txBody>
          <a:bodyPr wrap="none" rtlCol="0">
            <a:spAutoFit/>
            <a:scene3d>
              <a:camera prst="isometricLeftDown"/>
              <a:lightRig rig="threePt" dir="t"/>
            </a:scene3d>
          </a:bodyPr>
          <a:lstStyle/>
          <a:p>
            <a:pPr algn="ctr"/>
            <a:r>
              <a:rPr lang="en-US" sz="2400" dirty="0" smtClean="0">
                <a:solidFill>
                  <a:prstClr val="black"/>
                </a:solidFill>
                <a:latin typeface="Franklin Gothic Medium Cond" pitchFamily="34" charset="0"/>
              </a:rPr>
              <a:t>Soft Skills</a:t>
            </a:r>
            <a:endParaRPr lang="en-US" sz="2400" dirty="0">
              <a:solidFill>
                <a:prstClr val="black"/>
              </a:solidFill>
              <a:latin typeface="Franklin Gothic Medium Cond" pitchFamily="34" charset="0"/>
            </a:endParaRPr>
          </a:p>
        </p:txBody>
      </p:sp>
      <p:sp>
        <p:nvSpPr>
          <p:cNvPr id="13" name="TextBox 12"/>
          <p:cNvSpPr txBox="1"/>
          <p:nvPr/>
        </p:nvSpPr>
        <p:spPr>
          <a:xfrm>
            <a:off x="1856725" y="522274"/>
            <a:ext cx="492443" cy="1584729"/>
          </a:xfrm>
          <a:prstGeom prst="rect">
            <a:avLst/>
          </a:prstGeom>
          <a:noFill/>
        </p:spPr>
        <p:txBody>
          <a:bodyPr vert="vert" wrap="none" rtlCol="0">
            <a:spAutoFit/>
            <a:scene3d>
              <a:camera prst="isometricTopUp"/>
              <a:lightRig rig="threePt" dir="t"/>
            </a:scene3d>
          </a:bodyPr>
          <a:lstStyle/>
          <a:p>
            <a:pPr algn="ctr"/>
            <a:r>
              <a:rPr lang="en-US" sz="2000" dirty="0" smtClean="0">
                <a:solidFill>
                  <a:prstClr val="black"/>
                </a:solidFill>
                <a:latin typeface="Franklin Gothic Medium Cond" pitchFamily="34" charset="0"/>
              </a:rPr>
              <a:t>Communication</a:t>
            </a:r>
            <a:endParaRPr lang="en-US" sz="2000" dirty="0">
              <a:solidFill>
                <a:prstClr val="black"/>
              </a:solidFill>
              <a:latin typeface="Franklin Gothic Medium Cond" pitchFamily="34" charset="0"/>
            </a:endParaRPr>
          </a:p>
        </p:txBody>
      </p:sp>
      <p:sp>
        <p:nvSpPr>
          <p:cNvPr id="4" name="TextBox 3"/>
          <p:cNvSpPr txBox="1"/>
          <p:nvPr/>
        </p:nvSpPr>
        <p:spPr>
          <a:xfrm>
            <a:off x="4756284" y="1326456"/>
            <a:ext cx="4598111" cy="4978286"/>
          </a:xfrm>
          <a:prstGeom prst="rect">
            <a:avLst/>
          </a:prstGeom>
          <a:noFill/>
        </p:spPr>
        <p:txBody>
          <a:bodyPr wrap="square" rtlCol="0">
            <a:spAutoFit/>
          </a:bodyPr>
          <a:lstStyle/>
          <a:p>
            <a:pPr algn="ctr"/>
            <a:r>
              <a:rPr lang="en-US" sz="1400" b="1" dirty="0">
                <a:solidFill>
                  <a:srgbClr val="FF0000"/>
                </a:solidFill>
              </a:rPr>
              <a:t>Marietta Campus, Building C</a:t>
            </a:r>
          </a:p>
          <a:p>
            <a:pPr algn="ctr"/>
            <a:r>
              <a:rPr lang="en-US" sz="1400" b="1" dirty="0">
                <a:solidFill>
                  <a:srgbClr val="FF0000"/>
                </a:solidFill>
              </a:rPr>
              <a:t>Campus Life Suite</a:t>
            </a:r>
          </a:p>
          <a:p>
            <a:endParaRPr lang="en-US" sz="1050" b="1" dirty="0" smtClean="0"/>
          </a:p>
          <a:p>
            <a:r>
              <a:rPr lang="en-US" sz="1400" b="1" dirty="0" smtClean="0"/>
              <a:t>October 12, 2015 </a:t>
            </a:r>
          </a:p>
          <a:p>
            <a:r>
              <a:rPr lang="en-US" sz="1400" dirty="0" smtClean="0"/>
              <a:t>11:30am – 1:00pm : </a:t>
            </a:r>
            <a:r>
              <a:rPr lang="en-US" sz="1400" dirty="0"/>
              <a:t>Interviewing Tips &amp; Techniques</a:t>
            </a:r>
          </a:p>
          <a:p>
            <a:r>
              <a:rPr lang="en-US" sz="1200" b="1" i="1" dirty="0" smtClean="0">
                <a:solidFill>
                  <a:schemeClr val="tx2">
                    <a:lumMod val="75000"/>
                  </a:schemeClr>
                </a:solidFill>
              </a:rPr>
              <a:t>Guest Speaker</a:t>
            </a:r>
            <a:r>
              <a:rPr lang="en-US" sz="1200" i="1" dirty="0" smtClean="0">
                <a:solidFill>
                  <a:schemeClr val="tx2">
                    <a:lumMod val="75000"/>
                  </a:schemeClr>
                </a:solidFill>
              </a:rPr>
              <a:t>: </a:t>
            </a:r>
            <a:r>
              <a:rPr lang="en-US" sz="1200" b="1" i="1" dirty="0" smtClean="0">
                <a:solidFill>
                  <a:schemeClr val="tx2">
                    <a:lumMod val="75000"/>
                  </a:schemeClr>
                </a:solidFill>
              </a:rPr>
              <a:t>Roxanne Owens</a:t>
            </a:r>
          </a:p>
          <a:p>
            <a:r>
              <a:rPr lang="en-US" sz="1200" b="1" i="1" dirty="0" smtClean="0">
                <a:solidFill>
                  <a:schemeClr val="tx2">
                    <a:lumMod val="75000"/>
                  </a:schemeClr>
                </a:solidFill>
              </a:rPr>
              <a:t>Verizon Wireless, Talent Acquisition</a:t>
            </a:r>
          </a:p>
          <a:p>
            <a:endParaRPr lang="en-US" sz="1050" b="1" dirty="0" smtClean="0"/>
          </a:p>
          <a:p>
            <a:r>
              <a:rPr lang="en-US" sz="1400" b="1" dirty="0" smtClean="0"/>
              <a:t>October 13, 2015</a:t>
            </a:r>
          </a:p>
          <a:p>
            <a:r>
              <a:rPr lang="en-US" sz="1400" dirty="0" smtClean="0"/>
              <a:t>11:30am – 1:00pm : </a:t>
            </a:r>
            <a:r>
              <a:rPr lang="en-US" sz="1400" i="1" dirty="0"/>
              <a:t>Résumé: You on Paper</a:t>
            </a:r>
            <a:endParaRPr lang="en-US" sz="1400" i="1" dirty="0" smtClean="0"/>
          </a:p>
          <a:p>
            <a:endParaRPr lang="en-US" sz="1050" dirty="0"/>
          </a:p>
          <a:p>
            <a:r>
              <a:rPr lang="en-US" sz="1400" b="1" dirty="0" smtClean="0"/>
              <a:t>October 19, 2015</a:t>
            </a:r>
          </a:p>
          <a:p>
            <a:r>
              <a:rPr lang="en-US" sz="1400" dirty="0"/>
              <a:t>11:30am – 1:00pm : </a:t>
            </a:r>
            <a:r>
              <a:rPr lang="en-US" sz="1400" i="1" dirty="0" smtClean="0"/>
              <a:t>Effective Speaking</a:t>
            </a:r>
          </a:p>
          <a:p>
            <a:r>
              <a:rPr lang="en-US" sz="1400" dirty="0" smtClean="0"/>
              <a:t>4:30pm </a:t>
            </a:r>
            <a:r>
              <a:rPr lang="en-US" sz="1400" dirty="0"/>
              <a:t>– </a:t>
            </a:r>
            <a:r>
              <a:rPr lang="en-US" sz="1400" dirty="0" smtClean="0"/>
              <a:t>6:00pm </a:t>
            </a:r>
            <a:r>
              <a:rPr lang="en-US" sz="1400" dirty="0"/>
              <a:t>: </a:t>
            </a:r>
            <a:r>
              <a:rPr lang="en-US" sz="1400" i="1" dirty="0"/>
              <a:t>Effective </a:t>
            </a:r>
            <a:r>
              <a:rPr lang="en-US" sz="1400" i="1" dirty="0" smtClean="0"/>
              <a:t>Speaking</a:t>
            </a:r>
            <a:endParaRPr lang="en-US" sz="1400" i="1" dirty="0"/>
          </a:p>
          <a:p>
            <a:r>
              <a:rPr lang="en-US" sz="1200" b="1" dirty="0" smtClean="0">
                <a:solidFill>
                  <a:schemeClr val="tx2">
                    <a:lumMod val="75000"/>
                  </a:schemeClr>
                </a:solidFill>
              </a:rPr>
              <a:t>Guest Speaker: Katherine Timberlake (both sessions)</a:t>
            </a:r>
          </a:p>
          <a:p>
            <a:r>
              <a:rPr lang="en-US" sz="1200" b="1" dirty="0" smtClean="0">
                <a:solidFill>
                  <a:schemeClr val="tx2">
                    <a:lumMod val="75000"/>
                  </a:schemeClr>
                </a:solidFill>
              </a:rPr>
              <a:t>Retired HR Manager, Institute of Nuclear Power Operations</a:t>
            </a:r>
          </a:p>
          <a:p>
            <a:endParaRPr lang="en-US" sz="700" dirty="0" smtClean="0"/>
          </a:p>
          <a:p>
            <a:pPr algn="ctr"/>
            <a:r>
              <a:rPr lang="en-US" sz="1400" b="1" dirty="0" smtClean="0">
                <a:solidFill>
                  <a:srgbClr val="FF0000"/>
                </a:solidFill>
              </a:rPr>
              <a:t>North Metro Campus, </a:t>
            </a:r>
            <a:r>
              <a:rPr lang="en-US" sz="1400" b="1" smtClean="0">
                <a:solidFill>
                  <a:srgbClr val="FF0000"/>
                </a:solidFill>
              </a:rPr>
              <a:t>Building A, </a:t>
            </a:r>
            <a:r>
              <a:rPr lang="en-US" sz="1400" b="1" dirty="0" smtClean="0">
                <a:solidFill>
                  <a:srgbClr val="FF0000"/>
                </a:solidFill>
              </a:rPr>
              <a:t>Room 108</a:t>
            </a:r>
            <a:endParaRPr lang="en-US" sz="1400" b="1" dirty="0">
              <a:solidFill>
                <a:srgbClr val="FF0000"/>
              </a:solidFill>
            </a:endParaRPr>
          </a:p>
          <a:p>
            <a:endParaRPr lang="en-US" sz="1050" b="1" dirty="0" smtClean="0"/>
          </a:p>
          <a:p>
            <a:r>
              <a:rPr lang="en-US" sz="1400" b="1" dirty="0" smtClean="0"/>
              <a:t>October 13, 2015</a:t>
            </a:r>
          </a:p>
          <a:p>
            <a:r>
              <a:rPr lang="en-US" sz="1400" dirty="0" smtClean="0"/>
              <a:t>10:30am – 12:00pm : </a:t>
            </a:r>
            <a:r>
              <a:rPr lang="en-US" sz="1400" i="1" dirty="0"/>
              <a:t>Interviewing Tips &amp; </a:t>
            </a:r>
            <a:r>
              <a:rPr lang="en-US" sz="1400" i="1" dirty="0" smtClean="0"/>
              <a:t>Techniques</a:t>
            </a:r>
          </a:p>
          <a:p>
            <a:endParaRPr lang="en-US" sz="1050" dirty="0"/>
          </a:p>
          <a:p>
            <a:r>
              <a:rPr lang="en-US" sz="1400" b="1" dirty="0" smtClean="0"/>
              <a:t>October 14, 2015</a:t>
            </a:r>
          </a:p>
          <a:p>
            <a:r>
              <a:rPr lang="en-US" sz="1400" dirty="0" smtClean="0"/>
              <a:t>1:30pm – 3:00 pm : </a:t>
            </a:r>
            <a:r>
              <a:rPr lang="en-US" sz="1400" i="1" dirty="0" smtClean="0"/>
              <a:t>Résumé</a:t>
            </a:r>
            <a:r>
              <a:rPr lang="en-US" sz="1400" i="1" dirty="0"/>
              <a:t>: You On Paper</a:t>
            </a:r>
            <a:endParaRPr lang="en-US" sz="1400" i="1" dirty="0" smtClean="0"/>
          </a:p>
          <a:p>
            <a:endParaRPr lang="en-US" sz="1400" dirty="0"/>
          </a:p>
        </p:txBody>
      </p:sp>
      <p:sp>
        <p:nvSpPr>
          <p:cNvPr id="7" name="Rectangle 6"/>
          <p:cNvSpPr/>
          <p:nvPr/>
        </p:nvSpPr>
        <p:spPr>
          <a:xfrm>
            <a:off x="2287838" y="2214952"/>
            <a:ext cx="1600200" cy="1600200"/>
          </a:xfrm>
          <a:prstGeom prst="rect">
            <a:avLst/>
          </a:prstGeom>
          <a:solidFill>
            <a:srgbClr val="F79A5B"/>
          </a:solidFill>
          <a:ln>
            <a:noFill/>
          </a:ln>
          <a:effectLst>
            <a:outerShdw blurRad="355600" dist="254000" dir="11400000" sx="110000" sy="110000" algn="tr" rotWithShape="0">
              <a:prstClr val="black">
                <a:alpha val="30000"/>
              </a:prstClr>
            </a:outerShdw>
          </a:effectLst>
          <a:scene3d>
            <a:camera prst="isometricTopUp"/>
            <a:lightRig rig="threePt" dir="t"/>
          </a:scene3d>
          <a:sp3d extrusionH="1651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TextBox 9"/>
          <p:cNvSpPr txBox="1"/>
          <p:nvPr/>
        </p:nvSpPr>
        <p:spPr>
          <a:xfrm>
            <a:off x="1752754" y="3446580"/>
            <a:ext cx="1414554" cy="1015663"/>
          </a:xfrm>
          <a:prstGeom prst="rect">
            <a:avLst/>
          </a:prstGeom>
          <a:noFill/>
        </p:spPr>
        <p:txBody>
          <a:bodyPr wrap="none" rtlCol="0">
            <a:spAutoFit/>
            <a:scene3d>
              <a:camera prst="isometricLeftDown"/>
              <a:lightRig rig="threePt" dir="t"/>
            </a:scene3d>
          </a:bodyPr>
          <a:lstStyle/>
          <a:p>
            <a:pPr algn="ctr"/>
            <a:r>
              <a:rPr lang="en-US" sz="2000" dirty="0" smtClean="0">
                <a:solidFill>
                  <a:prstClr val="black"/>
                </a:solidFill>
                <a:latin typeface="Franklin Gothic Medium Cond" pitchFamily="34" charset="0"/>
              </a:rPr>
              <a:t>Résumés</a:t>
            </a:r>
          </a:p>
          <a:p>
            <a:pPr algn="ctr"/>
            <a:r>
              <a:rPr lang="en-US" sz="2000" dirty="0" smtClean="0">
                <a:solidFill>
                  <a:prstClr val="black"/>
                </a:solidFill>
                <a:latin typeface="Franklin Gothic Medium Cond" pitchFamily="34" charset="0"/>
              </a:rPr>
              <a:t>&amp;</a:t>
            </a:r>
          </a:p>
          <a:p>
            <a:pPr algn="ctr"/>
            <a:r>
              <a:rPr lang="en-US" sz="2000" dirty="0" smtClean="0">
                <a:solidFill>
                  <a:prstClr val="black"/>
                </a:solidFill>
                <a:latin typeface="Franklin Gothic Medium Cond" pitchFamily="34" charset="0"/>
              </a:rPr>
              <a:t>Cover Letters</a:t>
            </a:r>
            <a:endParaRPr lang="en-US" sz="2000" dirty="0">
              <a:solidFill>
                <a:prstClr val="black"/>
              </a:solidFill>
              <a:latin typeface="Franklin Gothic Medium Cond" pitchFamily="34" charset="0"/>
            </a:endParaRPr>
          </a:p>
        </p:txBody>
      </p:sp>
      <p:sp>
        <p:nvSpPr>
          <p:cNvPr id="11" name="TextBox 10"/>
          <p:cNvSpPr txBox="1"/>
          <p:nvPr/>
        </p:nvSpPr>
        <p:spPr>
          <a:xfrm>
            <a:off x="3035382" y="3675891"/>
            <a:ext cx="1334020" cy="646331"/>
          </a:xfrm>
          <a:prstGeom prst="rect">
            <a:avLst/>
          </a:prstGeom>
          <a:noFill/>
        </p:spPr>
        <p:txBody>
          <a:bodyPr wrap="none" rtlCol="0">
            <a:spAutoFit/>
            <a:scene3d>
              <a:camera prst="isometricRightUp"/>
              <a:lightRig rig="threePt" dir="t"/>
            </a:scene3d>
          </a:bodyPr>
          <a:lstStyle/>
          <a:p>
            <a:pPr algn="ctr"/>
            <a:r>
              <a:rPr lang="en-US" dirty="0" smtClean="0">
                <a:solidFill>
                  <a:prstClr val="black"/>
                </a:solidFill>
                <a:latin typeface="Franklin Gothic Medium Cond" pitchFamily="34" charset="0"/>
              </a:rPr>
              <a:t>Social Media </a:t>
            </a:r>
          </a:p>
          <a:p>
            <a:pPr algn="ctr"/>
            <a:r>
              <a:rPr lang="en-US" dirty="0" smtClean="0">
                <a:solidFill>
                  <a:prstClr val="black"/>
                </a:solidFill>
                <a:latin typeface="Franklin Gothic Medium Cond" pitchFamily="34" charset="0"/>
              </a:rPr>
              <a:t>Etiquette</a:t>
            </a:r>
            <a:endParaRPr lang="en-US" dirty="0">
              <a:solidFill>
                <a:prstClr val="black"/>
              </a:solidFill>
              <a:latin typeface="Franklin Gothic Medium Cond" pitchFamily="34" charset="0"/>
            </a:endParaRPr>
          </a:p>
        </p:txBody>
      </p:sp>
      <p:sp>
        <p:nvSpPr>
          <p:cNvPr id="14" name="TextBox 13"/>
          <p:cNvSpPr txBox="1"/>
          <p:nvPr/>
        </p:nvSpPr>
        <p:spPr>
          <a:xfrm>
            <a:off x="2631807" y="2398857"/>
            <a:ext cx="800219" cy="1305614"/>
          </a:xfrm>
          <a:prstGeom prst="rect">
            <a:avLst/>
          </a:prstGeom>
          <a:noFill/>
        </p:spPr>
        <p:txBody>
          <a:bodyPr vert="vert" wrap="none" rtlCol="0">
            <a:spAutoFit/>
            <a:scene3d>
              <a:camera prst="isometricTopUp"/>
              <a:lightRig rig="threePt" dir="t"/>
            </a:scene3d>
          </a:bodyPr>
          <a:lstStyle/>
          <a:p>
            <a:pPr algn="ctr"/>
            <a:r>
              <a:rPr lang="en-US" sz="2000" dirty="0" smtClean="0">
                <a:solidFill>
                  <a:prstClr val="black"/>
                </a:solidFill>
                <a:latin typeface="Franklin Gothic Medium Cond" pitchFamily="34" charset="0"/>
              </a:rPr>
              <a:t>Transferable </a:t>
            </a:r>
          </a:p>
          <a:p>
            <a:pPr algn="ctr"/>
            <a:r>
              <a:rPr lang="en-US" sz="2000" dirty="0" smtClean="0">
                <a:solidFill>
                  <a:prstClr val="black"/>
                </a:solidFill>
                <a:latin typeface="Franklin Gothic Medium Cond" pitchFamily="34" charset="0"/>
              </a:rPr>
              <a:t>Skills</a:t>
            </a:r>
            <a:endParaRPr lang="en-US" sz="2000" dirty="0">
              <a:solidFill>
                <a:prstClr val="black"/>
              </a:solidFill>
              <a:latin typeface="Franklin Gothic Medium Cond" pitchFamily="34" charset="0"/>
            </a:endParaRPr>
          </a:p>
        </p:txBody>
      </p:sp>
      <p:sp>
        <p:nvSpPr>
          <p:cNvPr id="16" name="TextBox 15"/>
          <p:cNvSpPr txBox="1"/>
          <p:nvPr/>
        </p:nvSpPr>
        <p:spPr>
          <a:xfrm>
            <a:off x="163778" y="6395723"/>
            <a:ext cx="4592506" cy="253916"/>
          </a:xfrm>
          <a:prstGeom prst="rect">
            <a:avLst/>
          </a:prstGeom>
          <a:noFill/>
        </p:spPr>
        <p:txBody>
          <a:bodyPr wrap="square" rtlCol="0">
            <a:spAutoFit/>
          </a:bodyPr>
          <a:lstStyle/>
          <a:p>
            <a:r>
              <a:rPr lang="en-US" sz="1050" dirty="0" smtClean="0"/>
              <a:t>A Unit of the Technical College System of Georgia. Equal Opportunity Institution. </a:t>
            </a:r>
            <a:endParaRPr lang="en-US" sz="1050" dirty="0"/>
          </a:p>
        </p:txBody>
      </p:sp>
      <p:pic>
        <p:nvPicPr>
          <p:cNvPr id="1030" name="Picture 6" descr="http://ea.chattahoocheetech.edu/Shared%20Documents/CTC%20Logos/Logos%20-%20Discover%20You/Discover%20You%20Blac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1295" y="5748632"/>
            <a:ext cx="3578225" cy="557408"/>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125735" y="4832217"/>
            <a:ext cx="2134672" cy="523220"/>
          </a:xfrm>
          <a:prstGeom prst="rect">
            <a:avLst/>
          </a:prstGeom>
          <a:noFill/>
        </p:spPr>
        <p:txBody>
          <a:bodyPr wrap="square" rtlCol="0">
            <a:spAutoFit/>
          </a:bodyPr>
          <a:lstStyle/>
          <a:p>
            <a:r>
              <a:rPr lang="en-US" sz="1400" b="1" dirty="0" smtClean="0">
                <a:solidFill>
                  <a:srgbClr val="7030A0"/>
                </a:solidFill>
              </a:rPr>
              <a:t>LIGHT REFRESHMENTS WILL BE SERVED</a:t>
            </a:r>
            <a:endParaRPr lang="en-US" sz="1400" b="1" dirty="0">
              <a:solidFill>
                <a:srgbClr val="7030A0"/>
              </a:solidFill>
            </a:endParaRPr>
          </a:p>
        </p:txBody>
      </p:sp>
    </p:spTree>
    <p:extLst>
      <p:ext uri="{BB962C8B-B14F-4D97-AF65-F5344CB8AC3E}">
        <p14:creationId xmlns:p14="http://schemas.microsoft.com/office/powerpoint/2010/main" val="725181845"/>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00">
            <a:alpha val="0"/>
          </a:srgbClr>
        </a:solidFill>
        <a:effectLst/>
      </p:bgPr>
    </p:bg>
    <p:spTree>
      <p:nvGrpSpPr>
        <p:cNvPr id="1" name=""/>
        <p:cNvGrpSpPr/>
        <p:nvPr/>
      </p:nvGrpSpPr>
      <p:grpSpPr>
        <a:xfrm>
          <a:off x="0" y="0"/>
          <a:ext cx="0" cy="0"/>
          <a:chOff x="0" y="0"/>
          <a:chExt cx="0" cy="0"/>
        </a:xfrm>
      </p:grpSpPr>
      <p:sp>
        <p:nvSpPr>
          <p:cNvPr id="5" name="Rectangle 4"/>
          <p:cNvSpPr/>
          <p:nvPr/>
        </p:nvSpPr>
        <p:spPr>
          <a:xfrm>
            <a:off x="1319563" y="526356"/>
            <a:ext cx="1600200" cy="1600200"/>
          </a:xfrm>
          <a:prstGeom prst="rect">
            <a:avLst/>
          </a:prstGeom>
          <a:solidFill>
            <a:srgbClr val="5DC7D9"/>
          </a:solidFill>
          <a:ln>
            <a:noFill/>
          </a:ln>
          <a:effectLst/>
          <a:scene3d>
            <a:camera prst="isometricTopUp"/>
            <a:lightRig rig="threePt" dir="t"/>
          </a:scene3d>
          <a:sp3d extrusionH="1651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Rectangle 5"/>
          <p:cNvSpPr/>
          <p:nvPr/>
        </p:nvSpPr>
        <p:spPr>
          <a:xfrm>
            <a:off x="480093" y="1760945"/>
            <a:ext cx="1600200" cy="1600200"/>
          </a:xfrm>
          <a:prstGeom prst="rect">
            <a:avLst/>
          </a:prstGeom>
          <a:solidFill>
            <a:srgbClr val="E9605D"/>
          </a:solidFill>
          <a:ln>
            <a:noFill/>
          </a:ln>
          <a:effectLst>
            <a:outerShdw blurRad="355600" dist="254000" dir="11400000" sx="110000" sy="110000" algn="tr" rotWithShape="0">
              <a:prstClr val="black">
                <a:alpha val="30000"/>
              </a:prstClr>
            </a:outerShdw>
          </a:effectLst>
          <a:scene3d>
            <a:camera prst="isometricTopUp"/>
            <a:lightRig rig="threePt" dir="t"/>
          </a:scene3d>
          <a:sp3d extrusionH="165100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4000" dirty="0">
              <a:solidFill>
                <a:prstClr val="black"/>
              </a:solidFill>
              <a:latin typeface="Franklin Gothic Medium Cond" pitchFamily="34" charset="0"/>
            </a:endParaRPr>
          </a:p>
        </p:txBody>
      </p:sp>
      <p:sp>
        <p:nvSpPr>
          <p:cNvPr id="9" name="TextBox 8"/>
          <p:cNvSpPr txBox="1"/>
          <p:nvPr/>
        </p:nvSpPr>
        <p:spPr>
          <a:xfrm>
            <a:off x="2010007" y="1876171"/>
            <a:ext cx="1326517" cy="400110"/>
          </a:xfrm>
          <a:prstGeom prst="rect">
            <a:avLst/>
          </a:prstGeom>
          <a:noFill/>
        </p:spPr>
        <p:txBody>
          <a:bodyPr wrap="none" rtlCol="0">
            <a:spAutoFit/>
            <a:scene3d>
              <a:camera prst="isometricRightUp"/>
              <a:lightRig rig="threePt" dir="t"/>
            </a:scene3d>
          </a:bodyPr>
          <a:lstStyle/>
          <a:p>
            <a:pPr algn="ctr"/>
            <a:r>
              <a:rPr lang="en-US" sz="2000" dirty="0" smtClean="0">
                <a:solidFill>
                  <a:prstClr val="black"/>
                </a:solidFill>
                <a:latin typeface="Franklin Gothic Medium Cond" pitchFamily="34" charset="0"/>
              </a:rPr>
              <a:t>Interviewing</a:t>
            </a:r>
            <a:endParaRPr lang="en-US" sz="2400" dirty="0">
              <a:solidFill>
                <a:prstClr val="black"/>
              </a:solidFill>
              <a:latin typeface="Franklin Gothic Medium Cond" pitchFamily="34" charset="0"/>
            </a:endParaRPr>
          </a:p>
        </p:txBody>
      </p:sp>
      <p:sp>
        <p:nvSpPr>
          <p:cNvPr id="8" name="TextBox 7"/>
          <p:cNvSpPr txBox="1"/>
          <p:nvPr/>
        </p:nvSpPr>
        <p:spPr>
          <a:xfrm>
            <a:off x="934068" y="1800388"/>
            <a:ext cx="738664" cy="1521314"/>
          </a:xfrm>
          <a:prstGeom prst="rect">
            <a:avLst/>
          </a:prstGeom>
          <a:noFill/>
        </p:spPr>
        <p:txBody>
          <a:bodyPr vert="vert" wrap="none" rtlCol="0">
            <a:spAutoFit/>
            <a:scene3d>
              <a:camera prst="isometricTopUp"/>
              <a:lightRig rig="threePt" dir="t"/>
            </a:scene3d>
          </a:bodyPr>
          <a:lstStyle/>
          <a:p>
            <a:pPr algn="ctr"/>
            <a:r>
              <a:rPr lang="en-US" dirty="0" smtClean="0">
                <a:solidFill>
                  <a:prstClr val="black"/>
                </a:solidFill>
                <a:latin typeface="Franklin Gothic Medium Cond" pitchFamily="34" charset="0"/>
              </a:rPr>
              <a:t>Effective </a:t>
            </a:r>
          </a:p>
          <a:p>
            <a:pPr algn="ctr"/>
            <a:r>
              <a:rPr lang="en-US" dirty="0" smtClean="0">
                <a:solidFill>
                  <a:prstClr val="black"/>
                </a:solidFill>
                <a:latin typeface="Franklin Gothic Medium Cond" pitchFamily="34" charset="0"/>
              </a:rPr>
              <a:t>Job Search Skills</a:t>
            </a:r>
            <a:endParaRPr lang="en-US" dirty="0">
              <a:solidFill>
                <a:prstClr val="black"/>
              </a:solidFill>
              <a:latin typeface="Franklin Gothic Medium Cond" pitchFamily="34" charset="0"/>
            </a:endParaRPr>
          </a:p>
        </p:txBody>
      </p:sp>
      <p:sp>
        <p:nvSpPr>
          <p:cNvPr id="2" name="TextBox 1"/>
          <p:cNvSpPr txBox="1"/>
          <p:nvPr/>
        </p:nvSpPr>
        <p:spPr>
          <a:xfrm>
            <a:off x="2533161" y="39429"/>
            <a:ext cx="5066642" cy="1261884"/>
          </a:xfrm>
          <a:prstGeom prst="rect">
            <a:avLst/>
          </a:prstGeom>
          <a:noFill/>
          <a:ln>
            <a:noFill/>
          </a:ln>
        </p:spPr>
        <p:txBody>
          <a:bodyPr wrap="square" rtlCol="0">
            <a:spAutoFit/>
          </a:bodyPr>
          <a:lstStyle/>
          <a:p>
            <a:pPr algn="ctr"/>
            <a:r>
              <a:rPr lang="en-US" sz="60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Power Hour +</a:t>
            </a:r>
          </a:p>
          <a:p>
            <a:pPr algn="ctr"/>
            <a:r>
              <a:rPr lang="en-US" sz="1600" dirty="0" smtClean="0"/>
              <a:t>Hosted by Career Services</a:t>
            </a:r>
            <a:endParaRPr lang="en-US" sz="1600" dirty="0"/>
          </a:p>
        </p:txBody>
      </p:sp>
      <p:sp>
        <p:nvSpPr>
          <p:cNvPr id="12" name="TextBox 11"/>
          <p:cNvSpPr txBox="1"/>
          <p:nvPr/>
        </p:nvSpPr>
        <p:spPr>
          <a:xfrm>
            <a:off x="21131" y="3253232"/>
            <a:ext cx="1329082" cy="461665"/>
          </a:xfrm>
          <a:prstGeom prst="rect">
            <a:avLst/>
          </a:prstGeom>
          <a:noFill/>
        </p:spPr>
        <p:txBody>
          <a:bodyPr wrap="none" rtlCol="0">
            <a:spAutoFit/>
            <a:scene3d>
              <a:camera prst="isometricLeftDown"/>
              <a:lightRig rig="threePt" dir="t"/>
            </a:scene3d>
          </a:bodyPr>
          <a:lstStyle/>
          <a:p>
            <a:pPr algn="ctr"/>
            <a:r>
              <a:rPr lang="en-US" sz="2400" dirty="0" smtClean="0">
                <a:solidFill>
                  <a:prstClr val="black"/>
                </a:solidFill>
                <a:latin typeface="Franklin Gothic Medium Cond" pitchFamily="34" charset="0"/>
              </a:rPr>
              <a:t>Soft Skills</a:t>
            </a:r>
            <a:endParaRPr lang="en-US" sz="2400" dirty="0">
              <a:solidFill>
                <a:prstClr val="black"/>
              </a:solidFill>
              <a:latin typeface="Franklin Gothic Medium Cond" pitchFamily="34" charset="0"/>
            </a:endParaRPr>
          </a:p>
        </p:txBody>
      </p:sp>
      <p:sp>
        <p:nvSpPr>
          <p:cNvPr id="13" name="TextBox 12"/>
          <p:cNvSpPr txBox="1"/>
          <p:nvPr/>
        </p:nvSpPr>
        <p:spPr>
          <a:xfrm>
            <a:off x="1856725" y="522274"/>
            <a:ext cx="492443" cy="1584729"/>
          </a:xfrm>
          <a:prstGeom prst="rect">
            <a:avLst/>
          </a:prstGeom>
          <a:noFill/>
        </p:spPr>
        <p:txBody>
          <a:bodyPr vert="vert" wrap="none" rtlCol="0">
            <a:spAutoFit/>
            <a:scene3d>
              <a:camera prst="isometricTopUp"/>
              <a:lightRig rig="threePt" dir="t"/>
            </a:scene3d>
          </a:bodyPr>
          <a:lstStyle/>
          <a:p>
            <a:pPr algn="ctr"/>
            <a:r>
              <a:rPr lang="en-US" sz="2000" dirty="0" smtClean="0">
                <a:solidFill>
                  <a:prstClr val="black"/>
                </a:solidFill>
                <a:latin typeface="Franklin Gothic Medium Cond" pitchFamily="34" charset="0"/>
              </a:rPr>
              <a:t>Communication</a:t>
            </a:r>
            <a:endParaRPr lang="en-US" sz="2000" dirty="0">
              <a:solidFill>
                <a:prstClr val="black"/>
              </a:solidFill>
              <a:latin typeface="Franklin Gothic Medium Cond" pitchFamily="34" charset="0"/>
            </a:endParaRPr>
          </a:p>
        </p:txBody>
      </p:sp>
      <p:sp>
        <p:nvSpPr>
          <p:cNvPr id="7" name="Rectangle 6"/>
          <p:cNvSpPr/>
          <p:nvPr/>
        </p:nvSpPr>
        <p:spPr>
          <a:xfrm>
            <a:off x="2287838" y="2214952"/>
            <a:ext cx="1600200" cy="1600200"/>
          </a:xfrm>
          <a:prstGeom prst="rect">
            <a:avLst/>
          </a:prstGeom>
          <a:solidFill>
            <a:srgbClr val="F79A5B"/>
          </a:solidFill>
          <a:ln>
            <a:noFill/>
          </a:ln>
          <a:effectLst>
            <a:outerShdw blurRad="355600" dist="254000" dir="11400000" sx="110000" sy="110000" algn="tr" rotWithShape="0">
              <a:prstClr val="black">
                <a:alpha val="30000"/>
              </a:prstClr>
            </a:outerShdw>
          </a:effectLst>
          <a:scene3d>
            <a:camera prst="isometricTopUp"/>
            <a:lightRig rig="threePt" dir="t"/>
          </a:scene3d>
          <a:sp3d extrusionH="1651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TextBox 9"/>
          <p:cNvSpPr txBox="1"/>
          <p:nvPr/>
        </p:nvSpPr>
        <p:spPr>
          <a:xfrm>
            <a:off x="1752754" y="3446580"/>
            <a:ext cx="1414554" cy="1015663"/>
          </a:xfrm>
          <a:prstGeom prst="rect">
            <a:avLst/>
          </a:prstGeom>
          <a:noFill/>
        </p:spPr>
        <p:txBody>
          <a:bodyPr wrap="none" rtlCol="0">
            <a:spAutoFit/>
            <a:scene3d>
              <a:camera prst="isometricLeftDown"/>
              <a:lightRig rig="threePt" dir="t"/>
            </a:scene3d>
          </a:bodyPr>
          <a:lstStyle/>
          <a:p>
            <a:pPr algn="ctr"/>
            <a:r>
              <a:rPr lang="en-US" sz="2000" dirty="0" smtClean="0">
                <a:solidFill>
                  <a:prstClr val="black"/>
                </a:solidFill>
                <a:latin typeface="Franklin Gothic Medium Cond" pitchFamily="34" charset="0"/>
              </a:rPr>
              <a:t>Résumés</a:t>
            </a:r>
          </a:p>
          <a:p>
            <a:pPr algn="ctr"/>
            <a:r>
              <a:rPr lang="en-US" sz="2000" dirty="0" smtClean="0">
                <a:solidFill>
                  <a:prstClr val="black"/>
                </a:solidFill>
                <a:latin typeface="Franklin Gothic Medium Cond" pitchFamily="34" charset="0"/>
              </a:rPr>
              <a:t>&amp;</a:t>
            </a:r>
          </a:p>
          <a:p>
            <a:pPr algn="ctr"/>
            <a:r>
              <a:rPr lang="en-US" sz="2000" dirty="0" smtClean="0">
                <a:solidFill>
                  <a:prstClr val="black"/>
                </a:solidFill>
                <a:latin typeface="Franklin Gothic Medium Cond" pitchFamily="34" charset="0"/>
              </a:rPr>
              <a:t>Cover Letters</a:t>
            </a:r>
            <a:endParaRPr lang="en-US" sz="2000" dirty="0">
              <a:solidFill>
                <a:prstClr val="black"/>
              </a:solidFill>
              <a:latin typeface="Franklin Gothic Medium Cond" pitchFamily="34" charset="0"/>
            </a:endParaRPr>
          </a:p>
        </p:txBody>
      </p:sp>
      <p:sp>
        <p:nvSpPr>
          <p:cNvPr id="11" name="TextBox 10"/>
          <p:cNvSpPr txBox="1"/>
          <p:nvPr/>
        </p:nvSpPr>
        <p:spPr>
          <a:xfrm>
            <a:off x="3035382" y="3675891"/>
            <a:ext cx="1334020" cy="646331"/>
          </a:xfrm>
          <a:prstGeom prst="rect">
            <a:avLst/>
          </a:prstGeom>
          <a:noFill/>
        </p:spPr>
        <p:txBody>
          <a:bodyPr wrap="none" rtlCol="0">
            <a:spAutoFit/>
            <a:scene3d>
              <a:camera prst="isometricRightUp"/>
              <a:lightRig rig="threePt" dir="t"/>
            </a:scene3d>
          </a:bodyPr>
          <a:lstStyle/>
          <a:p>
            <a:pPr algn="ctr"/>
            <a:r>
              <a:rPr lang="en-US" dirty="0" smtClean="0">
                <a:solidFill>
                  <a:prstClr val="black"/>
                </a:solidFill>
                <a:latin typeface="Franklin Gothic Medium Cond" pitchFamily="34" charset="0"/>
              </a:rPr>
              <a:t>Social Media </a:t>
            </a:r>
          </a:p>
          <a:p>
            <a:pPr algn="ctr"/>
            <a:r>
              <a:rPr lang="en-US" dirty="0" smtClean="0">
                <a:solidFill>
                  <a:prstClr val="black"/>
                </a:solidFill>
                <a:latin typeface="Franklin Gothic Medium Cond" pitchFamily="34" charset="0"/>
              </a:rPr>
              <a:t>Etiquette</a:t>
            </a:r>
            <a:endParaRPr lang="en-US" dirty="0">
              <a:solidFill>
                <a:prstClr val="black"/>
              </a:solidFill>
              <a:latin typeface="Franklin Gothic Medium Cond" pitchFamily="34" charset="0"/>
            </a:endParaRPr>
          </a:p>
        </p:txBody>
      </p:sp>
      <p:sp>
        <p:nvSpPr>
          <p:cNvPr id="14" name="TextBox 13"/>
          <p:cNvSpPr txBox="1"/>
          <p:nvPr/>
        </p:nvSpPr>
        <p:spPr>
          <a:xfrm>
            <a:off x="2631807" y="2398857"/>
            <a:ext cx="800219" cy="1305614"/>
          </a:xfrm>
          <a:prstGeom prst="rect">
            <a:avLst/>
          </a:prstGeom>
          <a:noFill/>
        </p:spPr>
        <p:txBody>
          <a:bodyPr vert="vert" wrap="none" rtlCol="0">
            <a:spAutoFit/>
            <a:scene3d>
              <a:camera prst="isometricTopUp"/>
              <a:lightRig rig="threePt" dir="t"/>
            </a:scene3d>
          </a:bodyPr>
          <a:lstStyle/>
          <a:p>
            <a:pPr algn="ctr"/>
            <a:r>
              <a:rPr lang="en-US" sz="2000" dirty="0" smtClean="0">
                <a:solidFill>
                  <a:prstClr val="black"/>
                </a:solidFill>
                <a:latin typeface="Franklin Gothic Medium Cond" pitchFamily="34" charset="0"/>
              </a:rPr>
              <a:t>Transferable </a:t>
            </a:r>
          </a:p>
          <a:p>
            <a:pPr algn="ctr"/>
            <a:r>
              <a:rPr lang="en-US" sz="2000" dirty="0" smtClean="0">
                <a:solidFill>
                  <a:prstClr val="black"/>
                </a:solidFill>
                <a:latin typeface="Franklin Gothic Medium Cond" pitchFamily="34" charset="0"/>
              </a:rPr>
              <a:t>Skills</a:t>
            </a:r>
            <a:endParaRPr lang="en-US" sz="2000" dirty="0">
              <a:solidFill>
                <a:prstClr val="black"/>
              </a:solidFill>
              <a:latin typeface="Franklin Gothic Medium Cond" pitchFamily="34" charset="0"/>
            </a:endParaRPr>
          </a:p>
        </p:txBody>
      </p:sp>
      <p:sp>
        <p:nvSpPr>
          <p:cNvPr id="16" name="TextBox 15"/>
          <p:cNvSpPr txBox="1"/>
          <p:nvPr/>
        </p:nvSpPr>
        <p:spPr>
          <a:xfrm>
            <a:off x="163778" y="6395723"/>
            <a:ext cx="4592506" cy="253916"/>
          </a:xfrm>
          <a:prstGeom prst="rect">
            <a:avLst/>
          </a:prstGeom>
          <a:noFill/>
        </p:spPr>
        <p:txBody>
          <a:bodyPr wrap="square" rtlCol="0">
            <a:spAutoFit/>
          </a:bodyPr>
          <a:lstStyle/>
          <a:p>
            <a:r>
              <a:rPr lang="en-US" sz="1050" dirty="0" smtClean="0"/>
              <a:t>A Unit of the Technical College System of Georgia. Equal Opportunity Institution. </a:t>
            </a:r>
            <a:endParaRPr lang="en-US" sz="1050" dirty="0"/>
          </a:p>
        </p:txBody>
      </p:sp>
      <p:pic>
        <p:nvPicPr>
          <p:cNvPr id="1030" name="Picture 6" descr="http://ea.chattahoocheetech.edu/Shared%20Documents/CTC%20Logos/Logos%20-%20Discover%20You/Discover%20You%20Blac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1295" y="5748632"/>
            <a:ext cx="3578225" cy="557408"/>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6096000" y="5666814"/>
            <a:ext cx="2134672" cy="523220"/>
          </a:xfrm>
          <a:prstGeom prst="rect">
            <a:avLst/>
          </a:prstGeom>
          <a:noFill/>
        </p:spPr>
        <p:txBody>
          <a:bodyPr wrap="square" rtlCol="0">
            <a:spAutoFit/>
          </a:bodyPr>
          <a:lstStyle/>
          <a:p>
            <a:r>
              <a:rPr lang="en-US" sz="1400" b="1" dirty="0" smtClean="0">
                <a:solidFill>
                  <a:srgbClr val="7030A0"/>
                </a:solidFill>
              </a:rPr>
              <a:t>LIGHT REFRESHMENTS WILL BE SERVED</a:t>
            </a:r>
            <a:endParaRPr lang="en-US" sz="1400" b="1" dirty="0">
              <a:solidFill>
                <a:srgbClr val="7030A0"/>
              </a:solidFill>
            </a:endParaRPr>
          </a:p>
        </p:txBody>
      </p:sp>
      <p:pic>
        <p:nvPicPr>
          <p:cNvPr id="3" name="Picture 2"/>
          <p:cNvPicPr>
            <a:picLocks noChangeAspect="1"/>
          </p:cNvPicPr>
          <p:nvPr/>
        </p:nvPicPr>
        <p:blipFill>
          <a:blip r:embed="rId4"/>
          <a:stretch>
            <a:fillRect/>
          </a:stretch>
        </p:blipFill>
        <p:spPr>
          <a:xfrm>
            <a:off x="4876800" y="1496595"/>
            <a:ext cx="4176122" cy="3974937"/>
          </a:xfrm>
          <a:prstGeom prst="rect">
            <a:avLst/>
          </a:prstGeom>
        </p:spPr>
      </p:pic>
    </p:spTree>
    <p:extLst>
      <p:ext uri="{BB962C8B-B14F-4D97-AF65-F5344CB8AC3E}">
        <p14:creationId xmlns:p14="http://schemas.microsoft.com/office/powerpoint/2010/main" val="555182249"/>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BEA8FE4-2356-4D90-8F54-956992D0737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Stacked blocks with text</Template>
  <TotalTime>1671</TotalTime>
  <Words>262</Words>
  <Application>Microsoft Office PowerPoint</Application>
  <PresentationFormat>On-screen Show (4:3)</PresentationFormat>
  <Paragraphs>318</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Franklin Gothic Medium Cond</vt:lpstr>
      <vt:lpstr>1_Office Theme</vt:lpstr>
      <vt:lpstr>PowerPoint Presentation</vt:lpstr>
      <vt:lpstr>PowerPoint Presentation</vt:lpstr>
      <vt:lpstr>PowerPoint Presentation</vt:lpstr>
    </vt:vector>
  </TitlesOfParts>
  <Company>CTC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Annette Davis</dc:creator>
  <cp:keywords/>
  <cp:lastModifiedBy>Randy Brown</cp:lastModifiedBy>
  <cp:revision>23</cp:revision>
  <cp:lastPrinted>2015-08-12T18:27:12Z</cp:lastPrinted>
  <dcterms:created xsi:type="dcterms:W3CDTF">2015-08-11T16:21:59Z</dcterms:created>
  <dcterms:modified xsi:type="dcterms:W3CDTF">2015-08-19T15:53:49Z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TC019192269991</vt:lpwstr>
  </property>
</Properties>
</file>